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Default Extension="m4a" ContentType="audi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80" r:id="rId1"/>
    <p:sldMasterId id="2147483683" r:id="rId2"/>
    <p:sldMasterId id="2147483695" r:id="rId3"/>
  </p:sldMasterIdLst>
  <p:notesMasterIdLst>
    <p:notesMasterId r:id="rId19"/>
  </p:notesMasterIdLst>
  <p:sldIdLst>
    <p:sldId id="256" r:id="rId4"/>
    <p:sldId id="266" r:id="rId5"/>
    <p:sldId id="257" r:id="rId6"/>
    <p:sldId id="260" r:id="rId7"/>
    <p:sldId id="259" r:id="rId8"/>
    <p:sldId id="261" r:id="rId9"/>
    <p:sldId id="265" r:id="rId10"/>
    <p:sldId id="267" r:id="rId11"/>
    <p:sldId id="268" r:id="rId12"/>
    <p:sldId id="270" r:id="rId13"/>
    <p:sldId id="271" r:id="rId14"/>
    <p:sldId id="272" r:id="rId15"/>
    <p:sldId id="262" r:id="rId16"/>
    <p:sldId id="269" r:id="rId17"/>
    <p:sldId id="25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773" userDrawn="1">
          <p15:clr>
            <a:srgbClr val="A4A3A4"/>
          </p15:clr>
        </p15:guide>
        <p15:guide id="2" pos="2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934B"/>
    <a:srgbClr val="857437"/>
    <a:srgbClr val="262626"/>
    <a:srgbClr val="EEB2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74" autoAdjust="0"/>
    <p:restoredTop sz="74406" autoAdjust="0"/>
  </p:normalViewPr>
  <p:slideViewPr>
    <p:cSldViewPr snapToGrid="0" snapToObjects="1">
      <p:cViewPr varScale="1">
        <p:scale>
          <a:sx n="97" d="100"/>
          <a:sy n="97" d="100"/>
        </p:scale>
        <p:origin x="-1080" y="-112"/>
      </p:cViewPr>
      <p:guideLst>
        <p:guide orient="horz" pos="773"/>
        <p:guide pos="244"/>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s>
</file>

<file path=ppt/media/image1.jpg>
</file>

<file path=ppt/media/image2.jpg>
</file>

<file path=ppt/media/image3.jp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A10BF7-5E21-47E5-959A-B98C18685795}" type="datetimeFigureOut">
              <a:rPr lang="en-US" smtClean="0"/>
              <a:t>4/21/19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75C334-33B0-4BAD-933F-7B934A7FE9BA}" type="slidenum">
              <a:rPr lang="en-US" smtClean="0"/>
              <a:t>‹#›</a:t>
            </a:fld>
            <a:endParaRPr lang="en-US"/>
          </a:p>
        </p:txBody>
      </p:sp>
    </p:spTree>
    <p:extLst>
      <p:ext uri="{BB962C8B-B14F-4D97-AF65-F5344CB8AC3E}">
        <p14:creationId xmlns:p14="http://schemas.microsoft.com/office/powerpoint/2010/main" val="26012125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final project presentation of  Sexually transmitted diseases information  application which is developed by our team Across the Borders. Anil and I will be presenting our Final Project</a:t>
            </a:r>
          </a:p>
        </p:txBody>
      </p:sp>
      <p:sp>
        <p:nvSpPr>
          <p:cNvPr id="4" name="Slide Number Placeholder 3"/>
          <p:cNvSpPr>
            <a:spLocks noGrp="1"/>
          </p:cNvSpPr>
          <p:nvPr>
            <p:ph type="sldNum" sz="quarter" idx="5"/>
          </p:nvPr>
        </p:nvSpPr>
        <p:spPr/>
        <p:txBody>
          <a:bodyPr/>
          <a:lstStyle/>
          <a:p>
            <a:fld id="{8175C334-33B0-4BAD-933F-7B934A7FE9BA}" type="slidenum">
              <a:rPr lang="en-US" smtClean="0"/>
              <a:t>1</a:t>
            </a:fld>
            <a:endParaRPr lang="en-US"/>
          </a:p>
        </p:txBody>
      </p:sp>
    </p:spTree>
    <p:extLst>
      <p:ext uri="{BB962C8B-B14F-4D97-AF65-F5344CB8AC3E}">
        <p14:creationId xmlns:p14="http://schemas.microsoft.com/office/powerpoint/2010/main" val="9802174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 explain FHIR integration, following is the snapshot of Practitioner resource we will be primary using.</a:t>
            </a:r>
          </a:p>
        </p:txBody>
      </p:sp>
      <p:sp>
        <p:nvSpPr>
          <p:cNvPr id="4" name="Slide Number Placeholder 3"/>
          <p:cNvSpPr>
            <a:spLocks noGrp="1"/>
          </p:cNvSpPr>
          <p:nvPr>
            <p:ph type="sldNum" sz="quarter" idx="5"/>
          </p:nvPr>
        </p:nvSpPr>
        <p:spPr/>
        <p:txBody>
          <a:bodyPr/>
          <a:lstStyle/>
          <a:p>
            <a:fld id="{8175C334-33B0-4BAD-933F-7B934A7FE9BA}" type="slidenum">
              <a:rPr lang="en-US" smtClean="0"/>
              <a:t>10</a:t>
            </a:fld>
            <a:endParaRPr lang="en-US"/>
          </a:p>
        </p:txBody>
      </p:sp>
    </p:spTree>
    <p:extLst>
      <p:ext uri="{BB962C8B-B14F-4D97-AF65-F5344CB8AC3E}">
        <p14:creationId xmlns:p14="http://schemas.microsoft.com/office/powerpoint/2010/main" val="21757850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be using FHIR to fetch various providers nearby a </a:t>
            </a:r>
            <a:r>
              <a:rPr lang="en-US" dirty="0" err="1"/>
              <a:t>zipcode</a:t>
            </a:r>
            <a:r>
              <a:rPr lang="en-US" dirty="0"/>
              <a:t>. This query is constructed using Practitioner resource. User can filter results based for various </a:t>
            </a:r>
            <a:r>
              <a:rPr lang="en-US" dirty="0" err="1"/>
              <a:t>specialities</a:t>
            </a:r>
            <a:r>
              <a:rPr lang="en-US" dirty="0"/>
              <a:t>.</a:t>
            </a:r>
          </a:p>
        </p:txBody>
      </p:sp>
      <p:sp>
        <p:nvSpPr>
          <p:cNvPr id="4" name="Slide Number Placeholder 3"/>
          <p:cNvSpPr>
            <a:spLocks noGrp="1"/>
          </p:cNvSpPr>
          <p:nvPr>
            <p:ph type="sldNum" sz="quarter" idx="5"/>
          </p:nvPr>
        </p:nvSpPr>
        <p:spPr/>
        <p:txBody>
          <a:bodyPr/>
          <a:lstStyle/>
          <a:p>
            <a:fld id="{8175C334-33B0-4BAD-933F-7B934A7FE9BA}" type="slidenum">
              <a:rPr lang="en-US" smtClean="0"/>
              <a:t>11</a:t>
            </a:fld>
            <a:endParaRPr lang="en-US"/>
          </a:p>
        </p:txBody>
      </p:sp>
    </p:spTree>
    <p:extLst>
      <p:ext uri="{BB962C8B-B14F-4D97-AF65-F5344CB8AC3E}">
        <p14:creationId xmlns:p14="http://schemas.microsoft.com/office/powerpoint/2010/main" val="18926438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a:t>
            </a:r>
            <a:r>
              <a:rPr lang="en-US" dirty="0" err="1"/>
              <a:t>youtube</a:t>
            </a:r>
            <a:r>
              <a:rPr lang="en-US" dirty="0"/>
              <a:t> link for this presentation.</a:t>
            </a:r>
          </a:p>
        </p:txBody>
      </p:sp>
      <p:sp>
        <p:nvSpPr>
          <p:cNvPr id="4" name="Slide Number Placeholder 3"/>
          <p:cNvSpPr>
            <a:spLocks noGrp="1"/>
          </p:cNvSpPr>
          <p:nvPr>
            <p:ph type="sldNum" sz="quarter" idx="5"/>
          </p:nvPr>
        </p:nvSpPr>
        <p:spPr/>
        <p:txBody>
          <a:bodyPr/>
          <a:lstStyle/>
          <a:p>
            <a:fld id="{8175C334-33B0-4BAD-933F-7B934A7FE9BA}" type="slidenum">
              <a:rPr lang="en-US" smtClean="0"/>
              <a:t>12</a:t>
            </a:fld>
            <a:endParaRPr lang="en-US"/>
          </a:p>
        </p:txBody>
      </p:sp>
    </p:spTree>
    <p:extLst>
      <p:ext uri="{BB962C8B-B14F-4D97-AF65-F5344CB8AC3E}">
        <p14:creationId xmlns:p14="http://schemas.microsoft.com/office/powerpoint/2010/main" val="5406002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t>
            </a:r>
            <a:r>
              <a:rPr lang="en-US" dirty="0" err="1"/>
              <a:t>gantt</a:t>
            </a:r>
            <a:r>
              <a:rPr lang="en-US" dirty="0"/>
              <a:t> chart, showing various tasks and their progress</a:t>
            </a:r>
          </a:p>
        </p:txBody>
      </p:sp>
      <p:sp>
        <p:nvSpPr>
          <p:cNvPr id="4" name="Slide Number Placeholder 3"/>
          <p:cNvSpPr>
            <a:spLocks noGrp="1"/>
          </p:cNvSpPr>
          <p:nvPr>
            <p:ph type="sldNum" sz="quarter" idx="5"/>
          </p:nvPr>
        </p:nvSpPr>
        <p:spPr/>
        <p:txBody>
          <a:bodyPr/>
          <a:lstStyle/>
          <a:p>
            <a:fld id="{8175C334-33B0-4BAD-933F-7B934A7FE9BA}" type="slidenum">
              <a:rPr lang="en-US" smtClean="0"/>
              <a:t>13</a:t>
            </a:fld>
            <a:endParaRPr lang="en-US"/>
          </a:p>
        </p:txBody>
      </p:sp>
    </p:spTree>
    <p:extLst>
      <p:ext uri="{BB962C8B-B14F-4D97-AF65-F5344CB8AC3E}">
        <p14:creationId xmlns:p14="http://schemas.microsoft.com/office/powerpoint/2010/main" val="5365322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Following tasks can be taken as part of future work</a:t>
            </a:r>
          </a:p>
          <a:p>
            <a:pPr marL="228600" indent="-228600">
              <a:buAutoNum type="arabicPeriod"/>
            </a:pPr>
            <a:r>
              <a:rPr lang="en-US" dirty="0"/>
              <a:t>As FHIR query is slow, a cache serve can improve responsiveness of the site. We had this task in pipeline.</a:t>
            </a:r>
          </a:p>
          <a:p>
            <a:pPr marL="228600" indent="-228600">
              <a:buAutoNum type="arabicPeriod"/>
            </a:pPr>
            <a:r>
              <a:rPr lang="en-US" dirty="0"/>
              <a:t>Developing an individual user centric experience will help with personalization.</a:t>
            </a:r>
          </a:p>
          <a:p>
            <a:pPr marL="228600" indent="-228600">
              <a:buAutoNum type="arabicPeriod"/>
            </a:pPr>
            <a:r>
              <a:rPr lang="en-US" dirty="0" err="1"/>
              <a:t>Futher</a:t>
            </a:r>
            <a:r>
              <a:rPr lang="en-US" dirty="0"/>
              <a:t> FHIR integration using individual user patient id</a:t>
            </a:r>
          </a:p>
          <a:p>
            <a:pPr marL="228600" indent="-228600">
              <a:buAutoNum type="arabicPeriod"/>
            </a:pPr>
            <a:r>
              <a:rPr lang="en-US" dirty="0"/>
              <a:t>4.</a:t>
            </a:r>
          </a:p>
          <a:p>
            <a:pPr marL="228600" indent="-228600">
              <a:buAutoNum type="arabicPeriod"/>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8175C334-33B0-4BAD-933F-7B934A7FE9BA}" type="slidenum">
              <a:rPr lang="en-US" smtClean="0"/>
              <a:t>14</a:t>
            </a:fld>
            <a:endParaRPr lang="en-US"/>
          </a:p>
        </p:txBody>
      </p:sp>
    </p:spTree>
    <p:extLst>
      <p:ext uri="{BB962C8B-B14F-4D97-AF65-F5344CB8AC3E}">
        <p14:creationId xmlns:p14="http://schemas.microsoft.com/office/powerpoint/2010/main" val="20430412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75C334-33B0-4BAD-933F-7B934A7FE9BA}" type="slidenum">
              <a:rPr lang="en-US" smtClean="0"/>
              <a:t>15</a:t>
            </a:fld>
            <a:endParaRPr lang="en-US"/>
          </a:p>
        </p:txBody>
      </p:sp>
    </p:spTree>
    <p:extLst>
      <p:ext uri="{BB962C8B-B14F-4D97-AF65-F5344CB8AC3E}">
        <p14:creationId xmlns:p14="http://schemas.microsoft.com/office/powerpoint/2010/main" val="18335632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a:t>
            </a:r>
            <a:r>
              <a:rPr lang="en-US" dirty="0" err="1"/>
              <a:t>youtube</a:t>
            </a:r>
            <a:r>
              <a:rPr lang="en-US" dirty="0"/>
              <a:t> link for this presentation.</a:t>
            </a:r>
          </a:p>
        </p:txBody>
      </p:sp>
      <p:sp>
        <p:nvSpPr>
          <p:cNvPr id="4" name="Slide Number Placeholder 3"/>
          <p:cNvSpPr>
            <a:spLocks noGrp="1"/>
          </p:cNvSpPr>
          <p:nvPr>
            <p:ph type="sldNum" sz="quarter" idx="5"/>
          </p:nvPr>
        </p:nvSpPr>
        <p:spPr/>
        <p:txBody>
          <a:bodyPr/>
          <a:lstStyle/>
          <a:p>
            <a:fld id="{8175C334-33B0-4BAD-933F-7B934A7FE9BA}" type="slidenum">
              <a:rPr lang="en-US" smtClean="0"/>
              <a:t>2</a:t>
            </a:fld>
            <a:endParaRPr lang="en-US"/>
          </a:p>
        </p:txBody>
      </p:sp>
    </p:spTree>
    <p:extLst>
      <p:ext uri="{BB962C8B-B14F-4D97-AF65-F5344CB8AC3E}">
        <p14:creationId xmlns:p14="http://schemas.microsoft.com/office/powerpoint/2010/main" val="5406002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agenda for this presentation is to provide complete description of our application.</a:t>
            </a:r>
          </a:p>
          <a:p>
            <a:r>
              <a:rPr lang="en-US" dirty="0"/>
              <a:t>Including the details about our research followed by the overview and </a:t>
            </a:r>
          </a:p>
          <a:p>
            <a:r>
              <a:rPr lang="en-US" dirty="0"/>
              <a:t>Various modules in our application </a:t>
            </a:r>
          </a:p>
          <a:p>
            <a:r>
              <a:rPr lang="en-US" dirty="0"/>
              <a:t>It has the application demo and Gantt Chart </a:t>
            </a:r>
          </a:p>
          <a:p>
            <a:r>
              <a:rPr lang="en-US" dirty="0"/>
              <a:t>And concludes with our plans for future enhancements</a:t>
            </a:r>
          </a:p>
        </p:txBody>
      </p:sp>
      <p:sp>
        <p:nvSpPr>
          <p:cNvPr id="4" name="Slide Number Placeholder 3"/>
          <p:cNvSpPr>
            <a:spLocks noGrp="1"/>
          </p:cNvSpPr>
          <p:nvPr>
            <p:ph type="sldNum" sz="quarter" idx="5"/>
          </p:nvPr>
        </p:nvSpPr>
        <p:spPr/>
        <p:txBody>
          <a:bodyPr/>
          <a:lstStyle/>
          <a:p>
            <a:fld id="{8175C334-33B0-4BAD-933F-7B934A7FE9BA}" type="slidenum">
              <a:rPr lang="en-US" smtClean="0"/>
              <a:t>3</a:t>
            </a:fld>
            <a:endParaRPr lang="en-US"/>
          </a:p>
        </p:txBody>
      </p:sp>
    </p:spTree>
    <p:extLst>
      <p:ext uri="{BB962C8B-B14F-4D97-AF65-F5344CB8AC3E}">
        <p14:creationId xmlns:p14="http://schemas.microsoft.com/office/powerpoint/2010/main" val="2255659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discussed in deliverable one we followed our plan to research various available web application. We found out that they had some of the functionality but none are the  one-stop shops. Though CDC website provides most of the information, it neither support booking nor provides latest news gathered from various sources.</a:t>
            </a:r>
          </a:p>
        </p:txBody>
      </p:sp>
      <p:sp>
        <p:nvSpPr>
          <p:cNvPr id="4" name="Slide Number Placeholder 3"/>
          <p:cNvSpPr>
            <a:spLocks noGrp="1"/>
          </p:cNvSpPr>
          <p:nvPr>
            <p:ph type="sldNum" sz="quarter" idx="5"/>
          </p:nvPr>
        </p:nvSpPr>
        <p:spPr/>
        <p:txBody>
          <a:bodyPr/>
          <a:lstStyle/>
          <a:p>
            <a:fld id="{8175C334-33B0-4BAD-933F-7B934A7FE9BA}" type="slidenum">
              <a:rPr lang="en-US" smtClean="0"/>
              <a:t>4</a:t>
            </a:fld>
            <a:endParaRPr lang="en-US"/>
          </a:p>
        </p:txBody>
      </p:sp>
    </p:spTree>
    <p:extLst>
      <p:ext uri="{BB962C8B-B14F-4D97-AF65-F5344CB8AC3E}">
        <p14:creationId xmlns:p14="http://schemas.microsoft.com/office/powerpoint/2010/main" val="27983952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day one we are clear on our goal, to develop an application that is a single interface for all things related to sexually transmitted diseases. Users accessing our application will gather information, get suggestions on which STDs they need to get tested, book an appointment with a physician and get latest news on STD from various sources. </a:t>
            </a:r>
          </a:p>
          <a:p>
            <a:endParaRPr lang="en-US" dirty="0"/>
          </a:p>
          <a:p>
            <a:r>
              <a:rPr lang="en-US" dirty="0"/>
              <a:t>Coming to the modules in Our application, it has four modules which are, </a:t>
            </a:r>
            <a:r>
              <a:rPr lang="en-US" dirty="0">
                <a:solidFill>
                  <a:srgbClr val="FF0000"/>
                </a:solidFill>
              </a:rPr>
              <a:t>Info on STD’s, Test for STDs, Book Appointment and CDC Information. I will be covering Info and CDC information section and Anil will be providing detailed description of Testing and Booking sections.</a:t>
            </a:r>
          </a:p>
          <a:p>
            <a:endParaRPr lang="en-US" dirty="0">
              <a:solidFill>
                <a:srgbClr val="FF0000"/>
              </a:solidFill>
            </a:endParaRPr>
          </a:p>
          <a:p>
            <a:r>
              <a:rPr lang="en-US" dirty="0">
                <a:solidFill>
                  <a:srgbClr val="FF0000"/>
                </a:solidFill>
              </a:rPr>
              <a:t>Lets look at what’s unique about our app .Although CDC’s website on STD has a lot of information it does not get content from other sources. The app also has the booking functionality through which users can requesting appointment with a physician of their choice located near them.</a:t>
            </a:r>
          </a:p>
        </p:txBody>
      </p:sp>
      <p:sp>
        <p:nvSpPr>
          <p:cNvPr id="4" name="Slide Number Placeholder 3"/>
          <p:cNvSpPr>
            <a:spLocks noGrp="1"/>
          </p:cNvSpPr>
          <p:nvPr>
            <p:ph type="sldNum" sz="quarter" idx="5"/>
          </p:nvPr>
        </p:nvSpPr>
        <p:spPr/>
        <p:txBody>
          <a:bodyPr/>
          <a:lstStyle/>
          <a:p>
            <a:fld id="{8175C334-33B0-4BAD-933F-7B934A7FE9BA}" type="slidenum">
              <a:rPr lang="en-US" smtClean="0"/>
              <a:t>5</a:t>
            </a:fld>
            <a:endParaRPr lang="en-US"/>
          </a:p>
        </p:txBody>
      </p:sp>
    </p:spTree>
    <p:extLst>
      <p:ext uri="{BB962C8B-B14F-4D97-AF65-F5344CB8AC3E}">
        <p14:creationId xmlns:p14="http://schemas.microsoft.com/office/powerpoint/2010/main" val="7837898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part is the CDCs twitter feed which provides latest news in STDs. The third and final part is the STD news feed from </a:t>
            </a:r>
            <a:r>
              <a:rPr lang="en-US" dirty="0" err="1"/>
              <a:t>sciencedaily</a:t>
            </a:r>
            <a:r>
              <a:rPr lang="en-US" dirty="0"/>
              <a:t> that provides latest research and new articles published on science daily. </a:t>
            </a:r>
          </a:p>
        </p:txBody>
      </p:sp>
      <p:sp>
        <p:nvSpPr>
          <p:cNvPr id="4" name="Slide Number Placeholder 3"/>
          <p:cNvSpPr>
            <a:spLocks noGrp="1"/>
          </p:cNvSpPr>
          <p:nvPr>
            <p:ph type="sldNum" sz="quarter" idx="5"/>
          </p:nvPr>
        </p:nvSpPr>
        <p:spPr/>
        <p:txBody>
          <a:bodyPr/>
          <a:lstStyle/>
          <a:p>
            <a:fld id="{8175C334-33B0-4BAD-933F-7B934A7FE9BA}" type="slidenum">
              <a:rPr lang="en-US" smtClean="0"/>
              <a:t>6</a:t>
            </a:fld>
            <a:endParaRPr lang="en-US"/>
          </a:p>
        </p:txBody>
      </p:sp>
    </p:spTree>
    <p:extLst>
      <p:ext uri="{BB962C8B-B14F-4D97-AF65-F5344CB8AC3E}">
        <p14:creationId xmlns:p14="http://schemas.microsoft.com/office/powerpoint/2010/main" val="212727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CDC Information section contains the links that displays the content from CDCs website. All these pages are syndicated by CDC and be accessed through our application directly.</a:t>
            </a:r>
          </a:p>
        </p:txBody>
      </p:sp>
      <p:sp>
        <p:nvSpPr>
          <p:cNvPr id="4" name="Slide Number Placeholder 3"/>
          <p:cNvSpPr>
            <a:spLocks noGrp="1"/>
          </p:cNvSpPr>
          <p:nvPr>
            <p:ph type="sldNum" sz="quarter" idx="5"/>
          </p:nvPr>
        </p:nvSpPr>
        <p:spPr/>
        <p:txBody>
          <a:bodyPr/>
          <a:lstStyle/>
          <a:p>
            <a:fld id="{8175C334-33B0-4BAD-933F-7B934A7FE9BA}" type="slidenum">
              <a:rPr lang="en-US" smtClean="0"/>
              <a:t>7</a:t>
            </a:fld>
            <a:endParaRPr lang="en-US"/>
          </a:p>
        </p:txBody>
      </p:sp>
    </p:spTree>
    <p:extLst>
      <p:ext uri="{BB962C8B-B14F-4D97-AF65-F5344CB8AC3E}">
        <p14:creationId xmlns:p14="http://schemas.microsoft.com/office/powerpoint/2010/main" val="3205935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175C334-33B0-4BAD-933F-7B934A7FE9BA}" type="slidenum">
              <a:rPr lang="en-US" smtClean="0"/>
              <a:t>8</a:t>
            </a:fld>
            <a:endParaRPr lang="en-US"/>
          </a:p>
        </p:txBody>
      </p:sp>
    </p:spTree>
    <p:extLst>
      <p:ext uri="{BB962C8B-B14F-4D97-AF65-F5344CB8AC3E}">
        <p14:creationId xmlns:p14="http://schemas.microsoft.com/office/powerpoint/2010/main" val="3935096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Although, traditional appointment scheduling is through phone, keeping in mind target audience for the website.</a:t>
            </a:r>
          </a:p>
          <a:p>
            <a:r>
              <a:rPr lang="en-US" dirty="0"/>
              <a:t>The application provides email scheduling at click of a button – any time of the day. </a:t>
            </a:r>
          </a:p>
          <a:p>
            <a:endParaRPr lang="en-US" dirty="0"/>
          </a:p>
          <a:p>
            <a:endParaRPr lang="en-US" dirty="0"/>
          </a:p>
        </p:txBody>
      </p:sp>
      <p:sp>
        <p:nvSpPr>
          <p:cNvPr id="4" name="Slide Number Placeholder 3"/>
          <p:cNvSpPr>
            <a:spLocks noGrp="1"/>
          </p:cNvSpPr>
          <p:nvPr>
            <p:ph type="sldNum" sz="quarter" idx="5"/>
          </p:nvPr>
        </p:nvSpPr>
        <p:spPr/>
        <p:txBody>
          <a:bodyPr/>
          <a:lstStyle/>
          <a:p>
            <a:fld id="{8175C334-33B0-4BAD-933F-7B934A7FE9BA}" type="slidenum">
              <a:rPr lang="en-US" smtClean="0"/>
              <a:t>9</a:t>
            </a:fld>
            <a:endParaRPr lang="en-US"/>
          </a:p>
        </p:txBody>
      </p:sp>
    </p:spTree>
    <p:extLst>
      <p:ext uri="{BB962C8B-B14F-4D97-AF65-F5344CB8AC3E}">
        <p14:creationId xmlns:p14="http://schemas.microsoft.com/office/powerpoint/2010/main" val="26430422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024461" y="3793068"/>
            <a:ext cx="6795913"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4" name="Title 1">
            <a:extLst>
              <a:ext uri="{FF2B5EF4-FFF2-40B4-BE49-F238E27FC236}">
                <a16:creationId xmlns="" xmlns:a16="http://schemas.microsoft.com/office/drawing/2014/main" id="{F17EE9D9-49A7-AE42-84D1-352EBEE407C2}"/>
              </a:ext>
            </a:extLst>
          </p:cNvPr>
          <p:cNvSpPr>
            <a:spLocks noGrp="1"/>
          </p:cNvSpPr>
          <p:nvPr>
            <p:ph type="ctrTitle"/>
          </p:nvPr>
        </p:nvSpPr>
        <p:spPr>
          <a:xfrm>
            <a:off x="4024462" y="333633"/>
            <a:ext cx="6795913"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t>Click to edit Master title style</a:t>
            </a:r>
          </a:p>
        </p:txBody>
      </p:sp>
    </p:spTree>
    <p:extLst>
      <p:ext uri="{BB962C8B-B14F-4D97-AF65-F5344CB8AC3E}">
        <p14:creationId xmlns:p14="http://schemas.microsoft.com/office/powerpoint/2010/main" val="1027251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5" name="Footer Placeholder 4">
            <a:extLst>
              <a:ext uri="{FF2B5EF4-FFF2-40B4-BE49-F238E27FC236}">
                <a16:creationId xmlns=""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99861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5" name="Footer Placeholder 4">
            <a:extLst>
              <a:ext uri="{FF2B5EF4-FFF2-40B4-BE49-F238E27FC236}">
                <a16:creationId xmlns=""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1121423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6" name="Footer Placeholder 5">
            <a:extLst>
              <a:ext uri="{FF2B5EF4-FFF2-40B4-BE49-F238E27FC236}">
                <a16:creationId xmlns=""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42609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8" name="Footer Placeholder 7">
            <a:extLst>
              <a:ext uri="{FF2B5EF4-FFF2-40B4-BE49-F238E27FC236}">
                <a16:creationId xmlns=""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7366059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4" name="Footer Placeholder 3">
            <a:extLst>
              <a:ext uri="{FF2B5EF4-FFF2-40B4-BE49-F238E27FC236}">
                <a16:creationId xmlns=""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439837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3" name="Footer Placeholder 2">
            <a:extLst>
              <a:ext uri="{FF2B5EF4-FFF2-40B4-BE49-F238E27FC236}">
                <a16:creationId xmlns=""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97854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6" name="Footer Placeholder 5">
            <a:extLst>
              <a:ext uri="{FF2B5EF4-FFF2-40B4-BE49-F238E27FC236}">
                <a16:creationId xmlns=""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8405476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6" name="Footer Placeholder 5">
            <a:extLst>
              <a:ext uri="{FF2B5EF4-FFF2-40B4-BE49-F238E27FC236}">
                <a16:creationId xmlns=""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27081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5" name="Footer Placeholder 4">
            <a:extLst>
              <a:ext uri="{FF2B5EF4-FFF2-40B4-BE49-F238E27FC236}">
                <a16:creationId xmlns=""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5844615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5" name="Footer Placeholder 4">
            <a:extLst>
              <a:ext uri="{FF2B5EF4-FFF2-40B4-BE49-F238E27FC236}">
                <a16:creationId xmlns=""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115465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5" name="Footer Placeholder 4">
            <a:extLst>
              <a:ext uri="{FF2B5EF4-FFF2-40B4-BE49-F238E27FC236}">
                <a16:creationId xmlns=""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6" name="Footer Placeholder 5">
            <a:extLst>
              <a:ext uri="{FF2B5EF4-FFF2-40B4-BE49-F238E27FC236}">
                <a16:creationId xmlns=""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8" name="Footer Placeholder 7">
            <a:extLst>
              <a:ext uri="{FF2B5EF4-FFF2-40B4-BE49-F238E27FC236}">
                <a16:creationId xmlns=""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204609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4" name="Footer Placeholder 3">
            <a:extLst>
              <a:ext uri="{FF2B5EF4-FFF2-40B4-BE49-F238E27FC236}">
                <a16:creationId xmlns=""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420620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3" name="Footer Placeholder 2">
            <a:extLst>
              <a:ext uri="{FF2B5EF4-FFF2-40B4-BE49-F238E27FC236}">
                <a16:creationId xmlns=""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6" name="Footer Placeholder 5">
            <a:extLst>
              <a:ext uri="{FF2B5EF4-FFF2-40B4-BE49-F238E27FC236}">
                <a16:creationId xmlns=""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6" name="Footer Placeholder 5">
            <a:extLst>
              <a:ext uri="{FF2B5EF4-FFF2-40B4-BE49-F238E27FC236}">
                <a16:creationId xmlns=""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4/21/19</a:t>
            </a:fld>
            <a:endParaRPr lang="en-US"/>
          </a:p>
        </p:txBody>
      </p:sp>
      <p:sp>
        <p:nvSpPr>
          <p:cNvPr id="5" name="Footer Placeholder 4">
            <a:extLst>
              <a:ext uri="{FF2B5EF4-FFF2-40B4-BE49-F238E27FC236}">
                <a16:creationId xmlns=""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915638794"/>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slideLayout" Target="../slideLayouts/slideLayout5.xml"/><Relationship Id="rId5" Type="http://schemas.openxmlformats.org/officeDocument/2006/relationships/slideLayout" Target="../slideLayouts/slideLayout6.xml"/><Relationship Id="rId6" Type="http://schemas.openxmlformats.org/officeDocument/2006/relationships/slideLayout" Target="../slideLayouts/slideLayout7.xml"/><Relationship Id="rId7" Type="http://schemas.openxmlformats.org/officeDocument/2006/relationships/slideLayout" Target="../slideLayouts/slideLayout8.xml"/><Relationship Id="rId8" Type="http://schemas.openxmlformats.org/officeDocument/2006/relationships/slideLayout" Target="../slideLayouts/slideLayout9.xml"/><Relationship Id="rId9" Type="http://schemas.openxmlformats.org/officeDocument/2006/relationships/slideLayout" Target="../slideLayouts/slideLayout10.xml"/><Relationship Id="rId10" Type="http://schemas.openxmlformats.org/officeDocument/2006/relationships/theme" Target="../theme/theme2.xml"/><Relationship Id="rId11" Type="http://schemas.openxmlformats.org/officeDocument/2006/relationships/image" Target="../media/image2.jpg"/><Relationship Id="rId1" Type="http://schemas.openxmlformats.org/officeDocument/2006/relationships/slideLayout" Target="../slideLayouts/slideLayout2.xml"/><Relationship Id="rId2"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theme" Target="../theme/theme3.xml"/><Relationship Id="rId11" Type="http://schemas.openxmlformats.org/officeDocument/2006/relationships/image" Target="../media/image3.jpg"/><Relationship Id="rId1" Type="http://schemas.openxmlformats.org/officeDocument/2006/relationships/slideLayout" Target="../slideLayouts/slideLayout11.xml"/><Relationship Id="rId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81321"/>
      </p:ext>
    </p:extLst>
  </p:cSld>
  <p:clrMap bg1="lt1" tx1="dk1" bg2="lt2" tx2="dk2" accent1="accent1" accent2="accent2" accent3="accent3" accent4="accent4" accent5="accent5" accent6="accent6" hlink="hlink" folHlink="folHlink"/>
  <p:sldLayoutIdLst>
    <p:sldLayoutId id="2147483681" r:id="rId1"/>
  </p:sldLayoutIdLs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4/21/19</a:t>
            </a:fld>
            <a:endParaRPr lang="en-US"/>
          </a:p>
        </p:txBody>
      </p:sp>
      <p:sp>
        <p:nvSpPr>
          <p:cNvPr id="5" name="Footer Placeholder 4">
            <a:extLst>
              <a:ext uri="{FF2B5EF4-FFF2-40B4-BE49-F238E27FC236}">
                <a16:creationId xmlns=""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4/21/19</a:t>
            </a:fld>
            <a:endParaRPr lang="en-US"/>
          </a:p>
        </p:txBody>
      </p:sp>
      <p:sp>
        <p:nvSpPr>
          <p:cNvPr id="5" name="Footer Placeholder 4">
            <a:extLst>
              <a:ext uri="{FF2B5EF4-FFF2-40B4-BE49-F238E27FC236}">
                <a16:creationId xmlns=""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3200410577"/>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Lst>
  <p:txStyles>
    <p:titleStyle>
      <a:lvl1pPr algn="l" defTabSz="914400" rtl="0" eaLnBrk="1" latinLnBrk="0" hangingPunct="1">
        <a:lnSpc>
          <a:spcPct val="90000"/>
        </a:lnSpc>
        <a:spcBef>
          <a:spcPct val="0"/>
        </a:spcBef>
        <a:buNone/>
        <a:defRPr sz="3600" b="1" i="0"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jpg"/><Relationship Id="rId6" Type="http://schemas.openxmlformats.org/officeDocument/2006/relationships/image" Target="../media/image4.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10.xml"/><Relationship Id="rId5" Type="http://schemas.openxmlformats.org/officeDocument/2006/relationships/image" Target="../media/image7.png"/><Relationship Id="rId6" Type="http://schemas.openxmlformats.org/officeDocument/2006/relationships/image" Target="../media/image4.png"/><Relationship Id="rId1" Type="http://schemas.microsoft.com/office/2007/relationships/media" Target="../media/media11.m4a"/><Relationship Id="rId2" Type="http://schemas.openxmlformats.org/officeDocument/2006/relationships/audio" Target="../media/media11.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11.xml"/><Relationship Id="rId5" Type="http://schemas.openxmlformats.org/officeDocument/2006/relationships/image" Target="../media/image4.png"/><Relationship Id="rId1" Type="http://schemas.microsoft.com/office/2007/relationships/media" Target="../media/media12.m4a"/><Relationship Id="rId2" Type="http://schemas.openxmlformats.org/officeDocument/2006/relationships/audio" Target="../media/media12.m4a"/></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4" Type="http://schemas.openxmlformats.org/officeDocument/2006/relationships/notesSlide" Target="../notesSlides/notesSlide12.xml"/><Relationship Id="rId5" Type="http://schemas.openxmlformats.org/officeDocument/2006/relationships/hyperlink" Target="https://youtu.be/ZtM5Nb9uQ-s" TargetMode="External"/><Relationship Id="rId6" Type="http://schemas.openxmlformats.org/officeDocument/2006/relationships/image" Target="../media/image4.png"/><Relationship Id="rId1" Type="http://schemas.microsoft.com/office/2007/relationships/media" Target="../media/media2.m4a"/><Relationship Id="rId2" Type="http://schemas.openxmlformats.org/officeDocument/2006/relationships/audio" Target="../media/media2.m4a"/></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4" Type="http://schemas.openxmlformats.org/officeDocument/2006/relationships/notesSlide" Target="../notesSlides/notesSlide13.xml"/><Relationship Id="rId5" Type="http://schemas.openxmlformats.org/officeDocument/2006/relationships/image" Target="../media/image8.png"/><Relationship Id="rId6" Type="http://schemas.openxmlformats.org/officeDocument/2006/relationships/image" Target="../media/image4.png"/><Relationship Id="rId1" Type="http://schemas.microsoft.com/office/2007/relationships/media" Target="../media/media13.m4a"/><Relationship Id="rId2" Type="http://schemas.openxmlformats.org/officeDocument/2006/relationships/audio" Target="../media/media13.m4a"/></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14.xml"/><Relationship Id="rId5" Type="http://schemas.openxmlformats.org/officeDocument/2006/relationships/image" Target="../media/image4.png"/><Relationship Id="rId1" Type="http://schemas.microsoft.com/office/2007/relationships/media" Target="../media/media14.m4a"/><Relationship Id="rId2" Type="http://schemas.openxmlformats.org/officeDocument/2006/relationships/audio" Target="../media/media14.m4a"/></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15.xml"/><Relationship Id="rId5" Type="http://schemas.openxmlformats.org/officeDocument/2006/relationships/image" Target="../media/image4.png"/><Relationship Id="rId1" Type="http://schemas.microsoft.com/office/2007/relationships/media" Target="../media/media15.m4a"/><Relationship Id="rId2" Type="http://schemas.openxmlformats.org/officeDocument/2006/relationships/audio" Target="../media/media15.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4" Type="http://schemas.openxmlformats.org/officeDocument/2006/relationships/notesSlide" Target="../notesSlides/notesSlide2.xml"/><Relationship Id="rId5" Type="http://schemas.openxmlformats.org/officeDocument/2006/relationships/hyperlink" Target="https://youtu.be/LqnmMw4u_n0" TargetMode="External"/><Relationship Id="rId6" Type="http://schemas.openxmlformats.org/officeDocument/2006/relationships/hyperlink" Target="https://youtu.be/ZtM5Nb9uQ-s" TargetMode="External"/><Relationship Id="rId7" Type="http://schemas.openxmlformats.org/officeDocument/2006/relationships/hyperlink" Target="https://github.gatech.edu/gt-cs6440-hit-spring2019/Sexually-Transmitted-Diseases-Information-App" TargetMode="External"/><Relationship Id="rId8" Type="http://schemas.openxmlformats.org/officeDocument/2006/relationships/hyperlink" Target="https://cs6440-s19-prj051.apps.hdap.gatech.edu/" TargetMode="External"/><Relationship Id="rId9" Type="http://schemas.openxmlformats.org/officeDocument/2006/relationships/image" Target="../media/image4.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media/image4.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media/image4.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microsoft.com/office/2007/relationships/media" Target="../media/media6.m4a"/><Relationship Id="rId4" Type="http://schemas.openxmlformats.org/officeDocument/2006/relationships/audio" Target="../media/media6.m4a"/><Relationship Id="rId5" Type="http://schemas.openxmlformats.org/officeDocument/2006/relationships/slideLayout" Target="../slideLayouts/slideLayout2.xml"/><Relationship Id="rId6" Type="http://schemas.openxmlformats.org/officeDocument/2006/relationships/notesSlide" Target="../notesSlides/notesSlide5.xml"/><Relationship Id="rId7" Type="http://schemas.openxmlformats.org/officeDocument/2006/relationships/image" Target="../media/image4.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hyperlink" Target="https://www.sciencedaily.com/" TargetMode="External"/><Relationship Id="rId6" Type="http://schemas.openxmlformats.org/officeDocument/2006/relationships/image" Target="../media/image5.png"/><Relationship Id="rId7" Type="http://schemas.openxmlformats.org/officeDocument/2006/relationships/image" Target="../media/image4.png"/><Relationship Id="rId1" Type="http://schemas.microsoft.com/office/2007/relationships/media" Target="../media/media7.m4a"/><Relationship Id="rId2" Type="http://schemas.openxmlformats.org/officeDocument/2006/relationships/audio" Target="../media/media7.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7.xml"/><Relationship Id="rId5" Type="http://schemas.openxmlformats.org/officeDocument/2006/relationships/image" Target="../media/image6.png"/><Relationship Id="rId6" Type="http://schemas.openxmlformats.org/officeDocument/2006/relationships/image" Target="../media/image4.png"/><Relationship Id="rId1" Type="http://schemas.microsoft.com/office/2007/relationships/media" Target="../media/media8.m4a"/><Relationship Id="rId2" Type="http://schemas.openxmlformats.org/officeDocument/2006/relationships/audio" Target="../media/media8.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8.xml"/><Relationship Id="rId5" Type="http://schemas.openxmlformats.org/officeDocument/2006/relationships/image" Target="../media/image4.png"/><Relationship Id="rId1" Type="http://schemas.microsoft.com/office/2007/relationships/media" Target="../media/media9.m4a"/><Relationship Id="rId2" Type="http://schemas.openxmlformats.org/officeDocument/2006/relationships/audio" Target="../media/media9.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notesSlide" Target="../notesSlides/notesSlide9.xml"/><Relationship Id="rId5" Type="http://schemas.openxmlformats.org/officeDocument/2006/relationships/image" Target="../media/image4.png"/><Relationship Id="rId1" Type="http://schemas.microsoft.com/office/2007/relationships/media" Target="../media/media10.m4a"/><Relationship Id="rId2" Type="http://schemas.openxmlformats.org/officeDocument/2006/relationships/audio" Target="../media/media10.m4a"/></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 xmlns:a16="http://schemas.microsoft.com/office/drawing/2014/main" id="{B7E66134-3B68-CA46-9583-81F439EB81A2}"/>
              </a:ext>
            </a:extLst>
          </p:cNvPr>
          <p:cNvSpPr>
            <a:spLocks noGrp="1"/>
          </p:cNvSpPr>
          <p:nvPr>
            <p:ph type="subTitle" idx="1"/>
          </p:nvPr>
        </p:nvSpPr>
        <p:spPr>
          <a:xfrm>
            <a:off x="4024462" y="3291752"/>
            <a:ext cx="7588418" cy="3459434"/>
          </a:xfrm>
        </p:spPr>
        <p:txBody>
          <a:bodyPr/>
          <a:lstStyle/>
          <a:p>
            <a:endParaRPr lang="en-US" dirty="0"/>
          </a:p>
          <a:p>
            <a:r>
              <a:rPr lang="en-US" dirty="0"/>
              <a:t>Across the </a:t>
            </a:r>
            <a:r>
              <a:rPr lang="en-US" dirty="0" smtClean="0"/>
              <a:t>Bo</a:t>
            </a:r>
            <a:r>
              <a:rPr lang="en-US" altLang="zh-CN" dirty="0" smtClean="0"/>
              <a:t>ard</a:t>
            </a:r>
            <a:r>
              <a:rPr lang="en-US" dirty="0" smtClean="0"/>
              <a:t> </a:t>
            </a:r>
            <a:r>
              <a:rPr lang="en-US" dirty="0"/>
              <a:t>Champions</a:t>
            </a:r>
          </a:p>
          <a:p>
            <a:r>
              <a:rPr lang="en-US" sz="2400" dirty="0"/>
              <a:t>Yoshihisa Miyamoto, </a:t>
            </a:r>
            <a:r>
              <a:rPr lang="en-US" sz="2400" dirty="0" err="1"/>
              <a:t>Changrui</a:t>
            </a:r>
            <a:r>
              <a:rPr lang="en-US" sz="2400" dirty="0"/>
              <a:t> Zhang, Anil </a:t>
            </a:r>
            <a:r>
              <a:rPr lang="en-US" sz="2400" dirty="0" err="1"/>
              <a:t>Gadgotra</a:t>
            </a:r>
            <a:r>
              <a:rPr lang="en-US" sz="2400" dirty="0"/>
              <a:t>(Presenter) , </a:t>
            </a:r>
            <a:r>
              <a:rPr lang="en-US" sz="2400" dirty="0" err="1"/>
              <a:t>Divya</a:t>
            </a:r>
            <a:r>
              <a:rPr lang="en-US" sz="2400" dirty="0"/>
              <a:t> Datla(Presenter) , </a:t>
            </a:r>
            <a:r>
              <a:rPr lang="en-US" sz="2400" dirty="0" err="1"/>
              <a:t>Xueting</a:t>
            </a:r>
            <a:r>
              <a:rPr lang="en-US" sz="2400" dirty="0"/>
              <a:t> Chen, Prashanth Subrahmanyam</a:t>
            </a:r>
            <a:endParaRPr lang="en-US" dirty="0"/>
          </a:p>
          <a:p>
            <a:r>
              <a:rPr lang="en-US" dirty="0"/>
              <a:t>CS6440: Introduction to Health Informatics</a:t>
            </a:r>
          </a:p>
          <a:p>
            <a:r>
              <a:rPr lang="en-US" dirty="0"/>
              <a:t>April 22</a:t>
            </a:r>
            <a:r>
              <a:rPr lang="en-US" baseline="30000" dirty="0"/>
              <a:t>nd</a:t>
            </a:r>
            <a:r>
              <a:rPr lang="en-US" dirty="0"/>
              <a:t> , 2019</a:t>
            </a:r>
          </a:p>
        </p:txBody>
      </p:sp>
      <p:sp>
        <p:nvSpPr>
          <p:cNvPr id="2" name="Title 1">
            <a:extLst>
              <a:ext uri="{FF2B5EF4-FFF2-40B4-BE49-F238E27FC236}">
                <a16:creationId xmlns="" xmlns:a16="http://schemas.microsoft.com/office/drawing/2014/main" id="{9C0E95FB-AFDA-C24E-BDC1-87184FFF62A0}"/>
              </a:ext>
            </a:extLst>
          </p:cNvPr>
          <p:cNvSpPr>
            <a:spLocks noGrp="1"/>
          </p:cNvSpPr>
          <p:nvPr>
            <p:ph type="ctrTitle"/>
          </p:nvPr>
        </p:nvSpPr>
        <p:spPr>
          <a:xfrm>
            <a:off x="4024462" y="0"/>
            <a:ext cx="7397517" cy="3459435"/>
          </a:xfrm>
          <a:prstGeom prst="rect">
            <a:avLst/>
          </a:prstGeom>
        </p:spPr>
        <p:txBody>
          <a:bodyPr wrap="square">
            <a:normAutofit fontScale="90000"/>
          </a:bodyPr>
          <a:lstStyle/>
          <a:p>
            <a:r>
              <a:rPr lang="en-US" dirty="0"/>
              <a:t>Deliverable 4</a:t>
            </a:r>
            <a:br>
              <a:rPr lang="en-US" dirty="0"/>
            </a:br>
            <a:r>
              <a:rPr lang="en-US" dirty="0"/>
              <a:t>Final Project Presentation</a:t>
            </a:r>
            <a:br>
              <a:rPr lang="en-US" dirty="0"/>
            </a:br>
            <a:r>
              <a:rPr lang="en-US" dirty="0"/>
              <a:t/>
            </a:r>
            <a:br>
              <a:rPr lang="en-US" dirty="0"/>
            </a:br>
            <a:r>
              <a:rPr lang="en-US" dirty="0"/>
              <a:t>SEXUALLY TRANSMITTED DISEASES INFORMATION APP</a:t>
            </a:r>
          </a:p>
        </p:txBody>
      </p:sp>
      <p:pic>
        <p:nvPicPr>
          <p:cNvPr id="6" name="Recorded Sound">
            <a:hlinkClick r:id="" action="ppaction://media"/>
            <a:extLst>
              <a:ext uri="{FF2B5EF4-FFF2-40B4-BE49-F238E27FC236}">
                <a16:creationId xmlns="" xmlns:a16="http://schemas.microsoft.com/office/drawing/2014/main" id="{8ADF82BC-5530-443E-A089-8CEEEBC5ACA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08080" y="6118638"/>
            <a:ext cx="609600" cy="609600"/>
          </a:xfrm>
          <a:prstGeom prst="rect">
            <a:avLst/>
          </a:prstGeom>
        </p:spPr>
      </p:pic>
    </p:spTree>
    <p:extLst>
      <p:ext uri="{BB962C8B-B14F-4D97-AF65-F5344CB8AC3E}">
        <p14:creationId xmlns:p14="http://schemas.microsoft.com/office/powerpoint/2010/main" val="2789775945"/>
      </p:ext>
    </p:extLst>
  </p:cSld>
  <p:clrMapOvr>
    <a:masterClrMapping/>
  </p:clrMapOvr>
  <mc:AlternateContent xmlns:mc="http://schemas.openxmlformats.org/markup-compatibility/2006" xmlns:p14="http://schemas.microsoft.com/office/powerpoint/2010/main">
    <mc:Choice Requires="p14">
      <p:transition spd="slow" p14:dur="2000" advTm="11340"/>
    </mc:Choice>
    <mc:Fallback xmlns="">
      <p:transition spd="slow" advTm="11340"/>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9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7F0976A-9A3E-4B48-92E3-F61DE0F0224D}"/>
              </a:ext>
            </a:extLst>
          </p:cNvPr>
          <p:cNvSpPr>
            <a:spLocks noGrp="1"/>
          </p:cNvSpPr>
          <p:nvPr>
            <p:ph type="title"/>
          </p:nvPr>
        </p:nvSpPr>
        <p:spPr/>
        <p:txBody>
          <a:bodyPr/>
          <a:lstStyle/>
          <a:p>
            <a:r>
              <a:rPr lang="en-US" dirty="0"/>
              <a:t>FHIR Integration</a:t>
            </a:r>
          </a:p>
        </p:txBody>
      </p:sp>
      <p:sp>
        <p:nvSpPr>
          <p:cNvPr id="3" name="Content Placeholder 2">
            <a:extLst>
              <a:ext uri="{FF2B5EF4-FFF2-40B4-BE49-F238E27FC236}">
                <a16:creationId xmlns="" xmlns:a16="http://schemas.microsoft.com/office/drawing/2014/main" id="{4D938643-9E66-46C7-BED5-5C375A5E0796}"/>
              </a:ext>
            </a:extLst>
          </p:cNvPr>
          <p:cNvSpPr>
            <a:spLocks noGrp="1"/>
          </p:cNvSpPr>
          <p:nvPr>
            <p:ph sz="half" idx="1"/>
          </p:nvPr>
        </p:nvSpPr>
        <p:spPr>
          <a:xfrm>
            <a:off x="379048" y="1215483"/>
            <a:ext cx="11281909" cy="4961480"/>
          </a:xfrm>
        </p:spPr>
        <p:txBody>
          <a:bodyPr/>
          <a:lstStyle/>
          <a:p>
            <a:pPr marL="0" indent="0">
              <a:buNone/>
            </a:pPr>
            <a:r>
              <a:rPr lang="en-US" dirty="0"/>
              <a:t> </a:t>
            </a:r>
          </a:p>
        </p:txBody>
      </p:sp>
      <p:pic>
        <p:nvPicPr>
          <p:cNvPr id="5" name="Picture 4">
            <a:extLst>
              <a:ext uri="{FF2B5EF4-FFF2-40B4-BE49-F238E27FC236}">
                <a16:creationId xmlns="" xmlns:a16="http://schemas.microsoft.com/office/drawing/2014/main" id="{B7C5434A-D5F2-4ECA-A7D4-44DE4B9A39AD}"/>
              </a:ext>
            </a:extLst>
          </p:cNvPr>
          <p:cNvPicPr>
            <a:picLocks noChangeAspect="1"/>
          </p:cNvPicPr>
          <p:nvPr/>
        </p:nvPicPr>
        <p:blipFill>
          <a:blip r:embed="rId5"/>
          <a:stretch>
            <a:fillRect/>
          </a:stretch>
        </p:blipFill>
        <p:spPr>
          <a:xfrm>
            <a:off x="0" y="1246177"/>
            <a:ext cx="12192000" cy="4365646"/>
          </a:xfrm>
          <a:prstGeom prst="rect">
            <a:avLst/>
          </a:prstGeom>
        </p:spPr>
      </p:pic>
      <p:pic>
        <p:nvPicPr>
          <p:cNvPr id="8" name="Audio 7">
            <a:hlinkClick r:id="" action="ppaction://media"/>
            <a:extLst>
              <a:ext uri="{FF2B5EF4-FFF2-40B4-BE49-F238E27FC236}">
                <a16:creationId xmlns="" xmlns:a16="http://schemas.microsoft.com/office/drawing/2014/main" id="{23AFA836-B829-42F5-B2C8-434B21B754A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3425661023"/>
      </p:ext>
    </p:extLst>
  </p:cSld>
  <p:clrMapOvr>
    <a:masterClrMapping/>
  </p:clrMapOvr>
  <mc:AlternateContent xmlns:mc="http://schemas.openxmlformats.org/markup-compatibility/2006" xmlns:p14="http://schemas.microsoft.com/office/powerpoint/2010/main">
    <mc:Choice Requires="p14">
      <p:transition spd="slow" p14:dur="2000" advTm="23803"/>
    </mc:Choice>
    <mc:Fallback xmlns="">
      <p:transition spd="slow" advTm="23803"/>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7F0976A-9A3E-4B48-92E3-F61DE0F0224D}"/>
              </a:ext>
            </a:extLst>
          </p:cNvPr>
          <p:cNvSpPr>
            <a:spLocks noGrp="1"/>
          </p:cNvSpPr>
          <p:nvPr>
            <p:ph type="title"/>
          </p:nvPr>
        </p:nvSpPr>
        <p:spPr/>
        <p:txBody>
          <a:bodyPr/>
          <a:lstStyle/>
          <a:p>
            <a:r>
              <a:rPr lang="en-US" dirty="0"/>
              <a:t>FHIR Integration</a:t>
            </a:r>
          </a:p>
        </p:txBody>
      </p:sp>
      <p:sp>
        <p:nvSpPr>
          <p:cNvPr id="3" name="Content Placeholder 2">
            <a:extLst>
              <a:ext uri="{FF2B5EF4-FFF2-40B4-BE49-F238E27FC236}">
                <a16:creationId xmlns="" xmlns:a16="http://schemas.microsoft.com/office/drawing/2014/main" id="{4D938643-9E66-46C7-BED5-5C375A5E0796}"/>
              </a:ext>
            </a:extLst>
          </p:cNvPr>
          <p:cNvSpPr>
            <a:spLocks noGrp="1"/>
          </p:cNvSpPr>
          <p:nvPr>
            <p:ph sz="half" idx="1"/>
          </p:nvPr>
        </p:nvSpPr>
        <p:spPr>
          <a:xfrm>
            <a:off x="379048" y="1215483"/>
            <a:ext cx="11281909" cy="4961480"/>
          </a:xfrm>
        </p:spPr>
        <p:txBody>
          <a:bodyPr/>
          <a:lstStyle/>
          <a:p>
            <a:r>
              <a:rPr lang="en-US" dirty="0"/>
              <a:t>For a given </a:t>
            </a:r>
            <a:r>
              <a:rPr lang="en-US" dirty="0" err="1"/>
              <a:t>zipcode</a:t>
            </a:r>
            <a:r>
              <a:rPr lang="en-US" dirty="0"/>
              <a:t>/</a:t>
            </a:r>
            <a:r>
              <a:rPr lang="en-US" dirty="0" err="1"/>
              <a:t>postalcode</a:t>
            </a:r>
            <a:r>
              <a:rPr lang="en-US" dirty="0"/>
              <a:t>, nearest practitioner is queried.</a:t>
            </a:r>
          </a:p>
          <a:p>
            <a:r>
              <a:rPr lang="en-US" dirty="0"/>
              <a:t> User can specify specialty as:</a:t>
            </a:r>
          </a:p>
          <a:p>
            <a:pPr lvl="1"/>
            <a:r>
              <a:rPr lang="en-US" dirty="0"/>
              <a:t>Infectious disease physician</a:t>
            </a:r>
          </a:p>
          <a:p>
            <a:pPr lvl="1"/>
            <a:r>
              <a:rPr lang="en-US" dirty="0"/>
              <a:t>Consultant gynecology and obstetrics</a:t>
            </a:r>
          </a:p>
          <a:p>
            <a:endParaRPr lang="en-US" dirty="0"/>
          </a:p>
          <a:p>
            <a:endParaRPr lang="en-US" dirty="0"/>
          </a:p>
          <a:p>
            <a:endParaRPr lang="en-US" dirty="0"/>
          </a:p>
          <a:p>
            <a:endParaRPr lang="en-US" dirty="0"/>
          </a:p>
          <a:p>
            <a:pPr lvl="1"/>
            <a:endParaRPr lang="en-US" dirty="0"/>
          </a:p>
          <a:p>
            <a:pPr lvl="1"/>
            <a:endParaRPr lang="en-US" dirty="0"/>
          </a:p>
          <a:p>
            <a:pPr lvl="1"/>
            <a:endParaRPr lang="en-US" dirty="0"/>
          </a:p>
        </p:txBody>
      </p:sp>
      <p:pic>
        <p:nvPicPr>
          <p:cNvPr id="13" name="Audio 12">
            <a:hlinkClick r:id="" action="ppaction://media"/>
            <a:extLst>
              <a:ext uri="{FF2B5EF4-FFF2-40B4-BE49-F238E27FC236}">
                <a16:creationId xmlns="" xmlns:a16="http://schemas.microsoft.com/office/drawing/2014/main" id="{603C540C-3CF1-41A4-8520-C50F4542C43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2547796179"/>
      </p:ext>
    </p:extLst>
  </p:cSld>
  <p:clrMapOvr>
    <a:masterClrMapping/>
  </p:clrMapOvr>
  <mc:AlternateContent xmlns:mc="http://schemas.openxmlformats.org/markup-compatibility/2006" xmlns:p14="http://schemas.microsoft.com/office/powerpoint/2010/main">
    <mc:Choice Requires="p14">
      <p:transition spd="slow" p14:dur="2000" advTm="20081"/>
    </mc:Choice>
    <mc:Fallback xmlns="">
      <p:transition spd="slow" advTm="20081"/>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4B2CD2C1-AA66-4661-AD1C-5A4C76573F7F}"/>
              </a:ext>
            </a:extLst>
          </p:cNvPr>
          <p:cNvSpPr>
            <a:spLocks noGrp="1"/>
          </p:cNvSpPr>
          <p:nvPr>
            <p:ph type="title"/>
          </p:nvPr>
        </p:nvSpPr>
        <p:spPr/>
        <p:txBody>
          <a:bodyPr/>
          <a:lstStyle/>
          <a:p>
            <a:r>
              <a:rPr lang="en-US" dirty="0"/>
              <a:t>Video Link </a:t>
            </a:r>
            <a:r>
              <a:rPr lang="en-US" altLang="zh-CN" dirty="0" smtClean="0"/>
              <a:t>to</a:t>
            </a:r>
            <a:r>
              <a:rPr lang="zh-CN" altLang="en-US" dirty="0" smtClean="0"/>
              <a:t> </a:t>
            </a:r>
            <a:r>
              <a:rPr lang="en-US" altLang="zh-CN" dirty="0" smtClean="0"/>
              <a:t>Demo</a:t>
            </a:r>
            <a:endParaRPr lang="en-US" dirty="0"/>
          </a:p>
        </p:txBody>
      </p:sp>
      <p:sp>
        <p:nvSpPr>
          <p:cNvPr id="6" name="Rectangle 5">
            <a:extLst>
              <a:ext uri="{FF2B5EF4-FFF2-40B4-BE49-F238E27FC236}">
                <a16:creationId xmlns="" xmlns:a16="http://schemas.microsoft.com/office/drawing/2014/main" id="{603AC5B4-8E57-45CB-8747-7901A3749B31}"/>
              </a:ext>
            </a:extLst>
          </p:cNvPr>
          <p:cNvSpPr/>
          <p:nvPr/>
        </p:nvSpPr>
        <p:spPr>
          <a:xfrm>
            <a:off x="929640" y="2536448"/>
            <a:ext cx="11430000" cy="2585323"/>
          </a:xfrm>
          <a:prstGeom prst="rect">
            <a:avLst/>
          </a:prstGeom>
        </p:spPr>
        <p:txBody>
          <a:bodyPr wrap="square">
            <a:spAutoFit/>
          </a:bodyPr>
          <a:lstStyle/>
          <a:p>
            <a:r>
              <a:rPr lang="en-US" sz="5400" dirty="0" smtClean="0">
                <a:solidFill>
                  <a:srgbClr val="FF0000"/>
                </a:solidFill>
              </a:rPr>
              <a:t>Demo</a:t>
            </a:r>
            <a:r>
              <a:rPr lang="en-US" sz="5400" dirty="0">
                <a:solidFill>
                  <a:srgbClr val="FF0000"/>
                </a:solidFill>
              </a:rPr>
              <a:t>:</a:t>
            </a:r>
          </a:p>
          <a:p>
            <a:r>
              <a:rPr lang="en-US" sz="5400" dirty="0">
                <a:solidFill>
                  <a:srgbClr val="FF0000"/>
                </a:solidFill>
                <a:hlinkClick r:id="rId5"/>
              </a:rPr>
              <a:t>https://youtu.be/ZtM5Nb9uQ-s</a:t>
            </a:r>
            <a:endParaRPr lang="en-US" sz="5400" dirty="0">
              <a:solidFill>
                <a:srgbClr val="FF0000"/>
              </a:solidFill>
            </a:endParaRPr>
          </a:p>
          <a:p>
            <a:endParaRPr lang="en-US" sz="5400" dirty="0">
              <a:solidFill>
                <a:srgbClr val="FF0000"/>
              </a:solidFill>
            </a:endParaRPr>
          </a:p>
        </p:txBody>
      </p:sp>
      <p:pic>
        <p:nvPicPr>
          <p:cNvPr id="3" name="Recorded Sound">
            <a:hlinkClick r:id="" action="ppaction://media"/>
            <a:extLst>
              <a:ext uri="{FF2B5EF4-FFF2-40B4-BE49-F238E27FC236}">
                <a16:creationId xmlns="" xmlns:a16="http://schemas.microsoft.com/office/drawing/2014/main" id="{2F47E007-8533-4E55-AFAB-7ED734271C5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77575" y="5224462"/>
            <a:ext cx="609600" cy="609600"/>
          </a:xfrm>
          <a:prstGeom prst="rect">
            <a:avLst/>
          </a:prstGeom>
        </p:spPr>
      </p:pic>
    </p:spTree>
    <p:extLst>
      <p:ext uri="{BB962C8B-B14F-4D97-AF65-F5344CB8AC3E}">
        <p14:creationId xmlns:p14="http://schemas.microsoft.com/office/powerpoint/2010/main" val="286749254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5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B9513880-696B-4EDF-95E6-A8C58C5EA56C}"/>
              </a:ext>
            </a:extLst>
          </p:cNvPr>
          <p:cNvSpPr>
            <a:spLocks noGrp="1"/>
          </p:cNvSpPr>
          <p:nvPr>
            <p:ph type="title"/>
          </p:nvPr>
        </p:nvSpPr>
        <p:spPr/>
        <p:txBody>
          <a:bodyPr/>
          <a:lstStyle/>
          <a:p>
            <a:r>
              <a:rPr lang="en-US" dirty="0"/>
              <a:t>Gantt Chart</a:t>
            </a:r>
          </a:p>
        </p:txBody>
      </p:sp>
      <p:pic>
        <p:nvPicPr>
          <p:cNvPr id="13" name="Picture 12">
            <a:extLst>
              <a:ext uri="{FF2B5EF4-FFF2-40B4-BE49-F238E27FC236}">
                <a16:creationId xmlns="" xmlns:a16="http://schemas.microsoft.com/office/drawing/2014/main" id="{0ECE398C-B8A7-4F82-A93B-F146424512FF}"/>
              </a:ext>
            </a:extLst>
          </p:cNvPr>
          <p:cNvPicPr>
            <a:picLocks noChangeAspect="1"/>
          </p:cNvPicPr>
          <p:nvPr/>
        </p:nvPicPr>
        <p:blipFill>
          <a:blip r:embed="rId5"/>
          <a:stretch>
            <a:fillRect/>
          </a:stretch>
        </p:blipFill>
        <p:spPr>
          <a:xfrm>
            <a:off x="4235376" y="17695"/>
            <a:ext cx="5742930" cy="6840305"/>
          </a:xfrm>
          <a:prstGeom prst="rect">
            <a:avLst/>
          </a:prstGeom>
        </p:spPr>
      </p:pic>
      <p:sp>
        <p:nvSpPr>
          <p:cNvPr id="2" name="TextBox 1">
            <a:extLst>
              <a:ext uri="{FF2B5EF4-FFF2-40B4-BE49-F238E27FC236}">
                <a16:creationId xmlns="" xmlns:a16="http://schemas.microsoft.com/office/drawing/2014/main" id="{3969D3CC-3155-45E0-BA7C-B2958AE65B20}"/>
              </a:ext>
            </a:extLst>
          </p:cNvPr>
          <p:cNvSpPr txBox="1"/>
          <p:nvPr/>
        </p:nvSpPr>
        <p:spPr>
          <a:xfrm>
            <a:off x="942975" y="1700213"/>
            <a:ext cx="2228850" cy="1477328"/>
          </a:xfrm>
          <a:prstGeom prst="rect">
            <a:avLst/>
          </a:prstGeom>
          <a:noFill/>
        </p:spPr>
        <p:txBody>
          <a:bodyPr wrap="square" rtlCol="0">
            <a:spAutoFit/>
          </a:bodyPr>
          <a:lstStyle/>
          <a:p>
            <a:r>
              <a:rPr lang="en-US" dirty="0"/>
              <a:t>Who did what – Please Refer D3 gnat char</a:t>
            </a:r>
          </a:p>
          <a:p>
            <a:endParaRPr lang="en-US" dirty="0"/>
          </a:p>
          <a:p>
            <a:endParaRPr lang="en-US" dirty="0"/>
          </a:p>
        </p:txBody>
      </p:sp>
      <p:pic>
        <p:nvPicPr>
          <p:cNvPr id="6" name="Audio 5">
            <a:hlinkClick r:id="" action="ppaction://media"/>
            <a:extLst>
              <a:ext uri="{FF2B5EF4-FFF2-40B4-BE49-F238E27FC236}">
                <a16:creationId xmlns="" xmlns:a16="http://schemas.microsoft.com/office/drawing/2014/main" id="{260EB390-70D5-43DE-8915-840494F8082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4269233391"/>
      </p:ext>
    </p:extLst>
  </p:cSld>
  <p:clrMapOvr>
    <a:masterClrMapping/>
  </p:clrMapOvr>
  <mc:AlternateContent xmlns:mc="http://schemas.openxmlformats.org/markup-compatibility/2006" xmlns:p14="http://schemas.microsoft.com/office/powerpoint/2010/main">
    <mc:Choice Requires="p14">
      <p:transition spd="slow" p14:dur="2000" advTm="7804"/>
    </mc:Choice>
    <mc:Fallback xmlns="">
      <p:transition spd="slow" advTm="7804"/>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3D725B9-D04C-4F43-B18A-C125E1AB1F38}"/>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 xmlns:a16="http://schemas.microsoft.com/office/drawing/2014/main" id="{906C18D5-FAA2-4E06-A0B0-63E15981ACDC}"/>
              </a:ext>
            </a:extLst>
          </p:cNvPr>
          <p:cNvSpPr>
            <a:spLocks noGrp="1"/>
          </p:cNvSpPr>
          <p:nvPr>
            <p:ph sz="half" idx="1"/>
          </p:nvPr>
        </p:nvSpPr>
        <p:spPr>
          <a:xfrm>
            <a:off x="379048" y="1215483"/>
            <a:ext cx="11431952" cy="4961480"/>
          </a:xfrm>
        </p:spPr>
        <p:txBody>
          <a:bodyPr/>
          <a:lstStyle/>
          <a:p>
            <a:r>
              <a:rPr lang="en-US" dirty="0"/>
              <a:t>Cache server for quick results of the FHIR query.</a:t>
            </a:r>
          </a:p>
          <a:p>
            <a:r>
              <a:rPr lang="en-US" dirty="0"/>
              <a:t>Developing an individual user centric suggestions, preferences etc. </a:t>
            </a:r>
          </a:p>
          <a:p>
            <a:r>
              <a:rPr lang="en-US" dirty="0"/>
              <a:t>Integration of FHIR patient id.</a:t>
            </a:r>
          </a:p>
          <a:p>
            <a:r>
              <a:rPr lang="en-US" dirty="0"/>
              <a:t>Handle various privacy concerns around email scheduling of STD testing.</a:t>
            </a:r>
          </a:p>
        </p:txBody>
      </p:sp>
      <p:pic>
        <p:nvPicPr>
          <p:cNvPr id="4" name="Audio 3">
            <a:hlinkClick r:id="" action="ppaction://media"/>
            <a:extLst>
              <a:ext uri="{FF2B5EF4-FFF2-40B4-BE49-F238E27FC236}">
                <a16:creationId xmlns="" xmlns:a16="http://schemas.microsoft.com/office/drawing/2014/main" id="{3A0EA09B-BCFE-4DE6-8EE0-A1FE2A5BB1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2093219468"/>
      </p:ext>
    </p:extLst>
  </p:cSld>
  <p:clrMapOvr>
    <a:masterClrMapping/>
  </p:clrMapOvr>
  <mc:AlternateContent xmlns:mc="http://schemas.openxmlformats.org/markup-compatibility/2006" xmlns:p14="http://schemas.microsoft.com/office/powerpoint/2010/main">
    <mc:Choice Requires="p14">
      <p:transition spd="slow" p14:dur="2000" advTm="59679"/>
    </mc:Choice>
    <mc:Fallback xmlns="">
      <p:transition spd="slow" advTm="59679"/>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 xmlns:a16="http://schemas.microsoft.com/office/drawing/2014/main" id="{64921231-F76F-9C4D-85F8-96525AB6710F}"/>
              </a:ext>
            </a:extLst>
          </p:cNvPr>
          <p:cNvSpPr>
            <a:spLocks noGrp="1"/>
          </p:cNvSpPr>
          <p:nvPr>
            <p:ph idx="1"/>
          </p:nvPr>
        </p:nvSpPr>
        <p:spPr/>
        <p:txBody>
          <a:bodyPr/>
          <a:lstStyle/>
          <a:p>
            <a:r>
              <a:rPr lang="en-US" dirty="0"/>
              <a:t>The application can serve as an integrated one-stop shop from spreading awareness and education to self-diagnosis and booking appointment for clinical testing.</a:t>
            </a:r>
          </a:p>
          <a:p>
            <a:r>
              <a:rPr lang="en-US" dirty="0"/>
              <a:t>FHIR integration helps application to stay updated with a changing landscape of the local providers.</a:t>
            </a:r>
          </a:p>
          <a:p>
            <a:r>
              <a:rPr lang="en-US" dirty="0"/>
              <a:t>Provides latest information for various STDs which is presented in a user-friendly manner.</a:t>
            </a:r>
          </a:p>
        </p:txBody>
      </p:sp>
      <p:sp>
        <p:nvSpPr>
          <p:cNvPr id="5" name="Title 4">
            <a:extLst>
              <a:ext uri="{FF2B5EF4-FFF2-40B4-BE49-F238E27FC236}">
                <a16:creationId xmlns="" xmlns:a16="http://schemas.microsoft.com/office/drawing/2014/main" id="{B95DAEA5-6545-964C-9D5B-E32F4428480C}"/>
              </a:ext>
            </a:extLst>
          </p:cNvPr>
          <p:cNvSpPr>
            <a:spLocks noGrp="1"/>
          </p:cNvSpPr>
          <p:nvPr>
            <p:ph type="title"/>
          </p:nvPr>
        </p:nvSpPr>
        <p:spPr/>
        <p:txBody>
          <a:bodyPr>
            <a:normAutofit/>
          </a:bodyPr>
          <a:lstStyle/>
          <a:p>
            <a:r>
              <a:rPr lang="en-US" dirty="0"/>
              <a:t>Conclusion</a:t>
            </a:r>
          </a:p>
        </p:txBody>
      </p:sp>
      <p:pic>
        <p:nvPicPr>
          <p:cNvPr id="7" name="Audio 6">
            <a:hlinkClick r:id="" action="ppaction://media"/>
            <a:extLst>
              <a:ext uri="{FF2B5EF4-FFF2-40B4-BE49-F238E27FC236}">
                <a16:creationId xmlns="" xmlns:a16="http://schemas.microsoft.com/office/drawing/2014/main" id="{46C883BD-B581-43B4-88A2-23C89E1474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4201212122"/>
      </p:ext>
    </p:extLst>
  </p:cSld>
  <p:clrMapOvr>
    <a:masterClrMapping/>
  </p:clrMapOvr>
  <mc:AlternateContent xmlns:mc="http://schemas.openxmlformats.org/markup-compatibility/2006" xmlns:p14="http://schemas.microsoft.com/office/powerpoint/2010/main">
    <mc:Choice Requires="p14">
      <p:transition spd="slow" p14:dur="2000" advTm="31777"/>
    </mc:Choice>
    <mc:Fallback xmlns="">
      <p:transition spd="slow" advTm="31777"/>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4B2CD2C1-AA66-4661-AD1C-5A4C76573F7F}"/>
              </a:ext>
            </a:extLst>
          </p:cNvPr>
          <p:cNvSpPr>
            <a:spLocks noGrp="1"/>
          </p:cNvSpPr>
          <p:nvPr>
            <p:ph type="title"/>
          </p:nvPr>
        </p:nvSpPr>
        <p:spPr/>
        <p:txBody>
          <a:bodyPr/>
          <a:lstStyle/>
          <a:p>
            <a:r>
              <a:rPr lang="en-US" dirty="0"/>
              <a:t>Video Link to Presentation</a:t>
            </a:r>
          </a:p>
        </p:txBody>
      </p:sp>
      <p:sp>
        <p:nvSpPr>
          <p:cNvPr id="6" name="Rectangle 5">
            <a:extLst>
              <a:ext uri="{FF2B5EF4-FFF2-40B4-BE49-F238E27FC236}">
                <a16:creationId xmlns="" xmlns:a16="http://schemas.microsoft.com/office/drawing/2014/main" id="{603AC5B4-8E57-45CB-8747-7901A3749B31}"/>
              </a:ext>
            </a:extLst>
          </p:cNvPr>
          <p:cNvSpPr/>
          <p:nvPr/>
        </p:nvSpPr>
        <p:spPr>
          <a:xfrm>
            <a:off x="576154" y="1038821"/>
            <a:ext cx="11430000" cy="5847755"/>
          </a:xfrm>
          <a:prstGeom prst="rect">
            <a:avLst/>
          </a:prstGeom>
        </p:spPr>
        <p:txBody>
          <a:bodyPr wrap="square">
            <a:spAutoFit/>
          </a:bodyPr>
          <a:lstStyle/>
          <a:p>
            <a:r>
              <a:rPr lang="en-US" sz="4000" dirty="0">
                <a:solidFill>
                  <a:srgbClr val="FF0000"/>
                </a:solidFill>
              </a:rPr>
              <a:t>Presentation </a:t>
            </a:r>
            <a:r>
              <a:rPr lang="en-US" sz="4000" dirty="0" smtClean="0">
                <a:solidFill>
                  <a:srgbClr val="FF0000"/>
                </a:solidFill>
              </a:rPr>
              <a:t>:</a:t>
            </a:r>
          </a:p>
          <a:p>
            <a:r>
              <a:rPr lang="en-US" sz="4000" dirty="0" smtClean="0">
                <a:solidFill>
                  <a:srgbClr val="FF0000"/>
                </a:solidFill>
                <a:hlinkClick r:id="rId5"/>
              </a:rPr>
              <a:t>https</a:t>
            </a:r>
            <a:r>
              <a:rPr lang="en-US" sz="4000" dirty="0">
                <a:solidFill>
                  <a:srgbClr val="FF0000"/>
                </a:solidFill>
                <a:hlinkClick r:id="rId5"/>
              </a:rPr>
              <a:t>://youtu.be/LqnmMw4u_n0</a:t>
            </a:r>
            <a:endParaRPr lang="en-US" sz="4000" dirty="0">
              <a:solidFill>
                <a:srgbClr val="FF0000"/>
              </a:solidFill>
            </a:endParaRPr>
          </a:p>
          <a:p>
            <a:r>
              <a:rPr lang="en-US" sz="4000" dirty="0">
                <a:solidFill>
                  <a:srgbClr val="FF0000"/>
                </a:solidFill>
              </a:rPr>
              <a:t>Demo:</a:t>
            </a:r>
          </a:p>
          <a:p>
            <a:r>
              <a:rPr lang="en-US" sz="4000" dirty="0">
                <a:solidFill>
                  <a:srgbClr val="FF0000"/>
                </a:solidFill>
                <a:hlinkClick r:id="rId6"/>
              </a:rPr>
              <a:t>https://youtu.be/ZtM5Nb9uQ-s</a:t>
            </a:r>
            <a:endParaRPr lang="en-US" sz="4000" dirty="0">
              <a:solidFill>
                <a:srgbClr val="FF0000"/>
              </a:solidFill>
            </a:endParaRPr>
          </a:p>
          <a:p>
            <a:r>
              <a:rPr lang="en-US" altLang="zh-CN" sz="4000" dirty="0" err="1" smtClean="0">
                <a:solidFill>
                  <a:srgbClr val="FF0000"/>
                </a:solidFill>
              </a:rPr>
              <a:t>GitHub</a:t>
            </a:r>
            <a:r>
              <a:rPr lang="en-US" altLang="zh-CN" sz="4000" dirty="0" smtClean="0">
                <a:solidFill>
                  <a:srgbClr val="FF0000"/>
                </a:solidFill>
              </a:rPr>
              <a:t>:</a:t>
            </a:r>
          </a:p>
          <a:p>
            <a:r>
              <a:rPr lang="en-US" sz="2000" dirty="0">
                <a:solidFill>
                  <a:srgbClr val="FF0000"/>
                </a:solidFill>
                <a:hlinkClick r:id="rId7"/>
              </a:rPr>
              <a:t>https://github.gatech.edu/gt-cs6440-hit-spring2019/Sexually-Transmitted-Diseases-Information-</a:t>
            </a:r>
            <a:r>
              <a:rPr lang="en-US" sz="2000" dirty="0" smtClean="0">
                <a:solidFill>
                  <a:srgbClr val="FF0000"/>
                </a:solidFill>
                <a:hlinkClick r:id="rId7"/>
              </a:rPr>
              <a:t>App</a:t>
            </a:r>
            <a:endParaRPr lang="en-US" sz="2000" dirty="0" smtClean="0">
              <a:solidFill>
                <a:srgbClr val="FF0000"/>
              </a:solidFill>
            </a:endParaRPr>
          </a:p>
          <a:p>
            <a:r>
              <a:rPr lang="en-US" altLang="zh-CN" sz="4000" dirty="0" smtClean="0">
                <a:solidFill>
                  <a:srgbClr val="FF0000"/>
                </a:solidFill>
              </a:rPr>
              <a:t>App URL:</a:t>
            </a:r>
          </a:p>
          <a:p>
            <a:r>
              <a:rPr lang="en-US" sz="4000" dirty="0">
                <a:solidFill>
                  <a:srgbClr val="FF0000"/>
                </a:solidFill>
                <a:hlinkClick r:id="rId8"/>
              </a:rPr>
              <a:t>https://cs6440-s19-prj051.apps.hdap.gatech.edu</a:t>
            </a:r>
            <a:r>
              <a:rPr lang="en-US" sz="4000" dirty="0" smtClean="0">
                <a:solidFill>
                  <a:srgbClr val="FF0000"/>
                </a:solidFill>
                <a:hlinkClick r:id="rId8"/>
              </a:rPr>
              <a:t>/</a:t>
            </a:r>
            <a:endParaRPr lang="en-US" sz="4000" dirty="0" smtClean="0">
              <a:solidFill>
                <a:srgbClr val="FF0000"/>
              </a:solidFill>
            </a:endParaRPr>
          </a:p>
          <a:p>
            <a:endParaRPr lang="en-US" sz="2000" dirty="0" smtClean="0">
              <a:solidFill>
                <a:srgbClr val="FF0000"/>
              </a:solidFill>
            </a:endParaRPr>
          </a:p>
          <a:p>
            <a:endParaRPr lang="en-US" sz="5400" dirty="0">
              <a:solidFill>
                <a:srgbClr val="FF0000"/>
              </a:solidFill>
            </a:endParaRPr>
          </a:p>
        </p:txBody>
      </p:sp>
      <p:pic>
        <p:nvPicPr>
          <p:cNvPr id="3" name="Recorded Sound">
            <a:hlinkClick r:id="" action="ppaction://media"/>
            <a:extLst>
              <a:ext uri="{FF2B5EF4-FFF2-40B4-BE49-F238E27FC236}">
                <a16:creationId xmlns="" xmlns:a16="http://schemas.microsoft.com/office/drawing/2014/main" id="{2F47E007-8533-4E55-AFAB-7ED734271C52}"/>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01400" y="429221"/>
            <a:ext cx="609600" cy="609600"/>
          </a:xfrm>
          <a:prstGeom prst="rect">
            <a:avLst/>
          </a:prstGeom>
        </p:spPr>
      </p:pic>
    </p:spTree>
    <p:extLst>
      <p:ext uri="{BB962C8B-B14F-4D97-AF65-F5344CB8AC3E}">
        <p14:creationId xmlns:p14="http://schemas.microsoft.com/office/powerpoint/2010/main" val="213217234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 xmlns:a16="http://schemas.microsoft.com/office/drawing/2014/main" id="{34202EF4-BE1D-8146-9846-177F3B789037}"/>
              </a:ext>
            </a:extLst>
          </p:cNvPr>
          <p:cNvSpPr>
            <a:spLocks noGrp="1"/>
          </p:cNvSpPr>
          <p:nvPr>
            <p:ph idx="1"/>
          </p:nvPr>
        </p:nvSpPr>
        <p:spPr>
          <a:xfrm>
            <a:off x="381000" y="1215484"/>
            <a:ext cx="11430000" cy="4773836"/>
          </a:xfrm>
        </p:spPr>
        <p:txBody>
          <a:bodyPr>
            <a:normAutofit fontScale="92500" lnSpcReduction="20000"/>
          </a:bodyPr>
          <a:lstStyle/>
          <a:p>
            <a:r>
              <a:rPr lang="en-US" dirty="0"/>
              <a:t>Research</a:t>
            </a:r>
          </a:p>
          <a:p>
            <a:pPr lvl="1"/>
            <a:r>
              <a:rPr lang="en-US" dirty="0"/>
              <a:t>Market Context</a:t>
            </a:r>
          </a:p>
          <a:p>
            <a:pPr lvl="1"/>
            <a:r>
              <a:rPr lang="en-US" dirty="0"/>
              <a:t>Needs</a:t>
            </a:r>
          </a:p>
          <a:p>
            <a:pPr lvl="1"/>
            <a:r>
              <a:rPr lang="en-US" dirty="0"/>
              <a:t>Research Methods</a:t>
            </a:r>
          </a:p>
          <a:p>
            <a:r>
              <a:rPr lang="en-US" dirty="0"/>
              <a:t>Overview</a:t>
            </a:r>
          </a:p>
          <a:p>
            <a:r>
              <a:rPr lang="en-US" dirty="0"/>
              <a:t>Section 1 – Info On STDs</a:t>
            </a:r>
          </a:p>
          <a:p>
            <a:r>
              <a:rPr lang="en-US" dirty="0"/>
              <a:t>Section 2 – CDC Information</a:t>
            </a:r>
          </a:p>
          <a:p>
            <a:r>
              <a:rPr lang="en-US" dirty="0"/>
              <a:t>Section 3 – Test for STDs</a:t>
            </a:r>
            <a:endParaRPr lang="en-US" dirty="0">
              <a:solidFill>
                <a:srgbClr val="FF0000"/>
              </a:solidFill>
            </a:endParaRPr>
          </a:p>
          <a:p>
            <a:r>
              <a:rPr lang="en-US" dirty="0"/>
              <a:t>Section </a:t>
            </a:r>
            <a:r>
              <a:rPr lang="en-US" dirty="0" smtClean="0"/>
              <a:t>4 </a:t>
            </a:r>
            <a:r>
              <a:rPr lang="en-US" dirty="0"/>
              <a:t>– Book appointment</a:t>
            </a:r>
            <a:endParaRPr lang="en-US" dirty="0">
              <a:solidFill>
                <a:srgbClr val="FF0000"/>
              </a:solidFill>
            </a:endParaRPr>
          </a:p>
          <a:p>
            <a:r>
              <a:rPr lang="en-US" dirty="0"/>
              <a:t>Application</a:t>
            </a:r>
            <a:endParaRPr lang="en-US" dirty="0">
              <a:solidFill>
                <a:srgbClr val="FF0000"/>
              </a:solidFill>
            </a:endParaRPr>
          </a:p>
          <a:p>
            <a:r>
              <a:rPr lang="en-US" dirty="0"/>
              <a:t>Gantt Chart</a:t>
            </a:r>
          </a:p>
          <a:p>
            <a:r>
              <a:rPr lang="en-US" dirty="0"/>
              <a:t>Conclusion</a:t>
            </a:r>
            <a:endParaRPr lang="en-US" dirty="0">
              <a:solidFill>
                <a:srgbClr val="FF0000"/>
              </a:solidFill>
            </a:endParaRPr>
          </a:p>
        </p:txBody>
      </p:sp>
      <p:sp>
        <p:nvSpPr>
          <p:cNvPr id="4" name="Title 3">
            <a:extLst>
              <a:ext uri="{FF2B5EF4-FFF2-40B4-BE49-F238E27FC236}">
                <a16:creationId xmlns="" xmlns:a16="http://schemas.microsoft.com/office/drawing/2014/main" id="{706A601C-F7AC-0C4F-9F21-FDFB1BAE4C2D}"/>
              </a:ext>
            </a:extLst>
          </p:cNvPr>
          <p:cNvSpPr>
            <a:spLocks noGrp="1"/>
          </p:cNvSpPr>
          <p:nvPr>
            <p:ph type="title"/>
          </p:nvPr>
        </p:nvSpPr>
        <p:spPr/>
        <p:txBody>
          <a:bodyPr/>
          <a:lstStyle/>
          <a:p>
            <a:r>
              <a:rPr lang="en-US" dirty="0"/>
              <a:t>Agenda</a:t>
            </a:r>
          </a:p>
        </p:txBody>
      </p:sp>
      <p:pic>
        <p:nvPicPr>
          <p:cNvPr id="2" name="Recorded Sound">
            <a:hlinkClick r:id="" action="ppaction://media"/>
            <a:extLst>
              <a:ext uri="{FF2B5EF4-FFF2-40B4-BE49-F238E27FC236}">
                <a16:creationId xmlns="" xmlns:a16="http://schemas.microsoft.com/office/drawing/2014/main" id="{D3469BA8-E1D4-42C3-9D21-C673BF3C846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3325" y="5408295"/>
            <a:ext cx="609600" cy="609600"/>
          </a:xfrm>
          <a:prstGeom prst="rect">
            <a:avLst/>
          </a:prstGeom>
        </p:spPr>
      </p:pic>
    </p:spTree>
    <p:extLst>
      <p:ext uri="{BB962C8B-B14F-4D97-AF65-F5344CB8AC3E}">
        <p14:creationId xmlns:p14="http://schemas.microsoft.com/office/powerpoint/2010/main" val="1232344755"/>
      </p:ext>
    </p:extLst>
  </p:cSld>
  <p:clrMapOvr>
    <a:masterClrMapping/>
  </p:clrMapOvr>
  <mc:AlternateContent xmlns:mc="http://schemas.openxmlformats.org/markup-compatibility/2006" xmlns:p14="http://schemas.microsoft.com/office/powerpoint/2010/main">
    <mc:Choice Requires="p14">
      <p:transition spd="slow" p14:dur="2000" advTm="13402"/>
    </mc:Choice>
    <mc:Fallback xmlns="">
      <p:transition spd="slow" advTm="13402"/>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7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 xmlns:a16="http://schemas.microsoft.com/office/drawing/2014/main" id="{34202EF4-BE1D-8146-9846-177F3B789037}"/>
              </a:ext>
            </a:extLst>
          </p:cNvPr>
          <p:cNvSpPr>
            <a:spLocks noGrp="1"/>
          </p:cNvSpPr>
          <p:nvPr>
            <p:ph idx="1"/>
          </p:nvPr>
        </p:nvSpPr>
        <p:spPr/>
        <p:txBody>
          <a:bodyPr>
            <a:normAutofit fontScale="92500" lnSpcReduction="20000"/>
          </a:bodyPr>
          <a:lstStyle/>
          <a:p>
            <a:r>
              <a:rPr lang="en-US" dirty="0"/>
              <a:t>Market Context:</a:t>
            </a:r>
          </a:p>
          <a:p>
            <a:pPr lvl="1"/>
            <a:r>
              <a:rPr lang="en-US" dirty="0"/>
              <a:t>Lots of information &amp; assessments available online on STDs</a:t>
            </a:r>
          </a:p>
          <a:p>
            <a:pPr lvl="2"/>
            <a:r>
              <a:rPr lang="en-US" dirty="0"/>
              <a:t>Problem is this information is scattered and disorganized</a:t>
            </a:r>
          </a:p>
          <a:p>
            <a:pPr lvl="1"/>
            <a:r>
              <a:rPr lang="en-US" dirty="0"/>
              <a:t>More than 20 kinds of STDs, with multiple complexities such as pregnancy</a:t>
            </a:r>
          </a:p>
          <a:p>
            <a:pPr lvl="1"/>
            <a:r>
              <a:rPr lang="en-US" dirty="0"/>
              <a:t>The onus of finding and digging through information is on the patient</a:t>
            </a:r>
          </a:p>
          <a:p>
            <a:r>
              <a:rPr lang="en-US" dirty="0"/>
              <a:t>Needs:</a:t>
            </a:r>
          </a:p>
          <a:p>
            <a:pPr lvl="1"/>
            <a:r>
              <a:rPr lang="en-US" dirty="0"/>
              <a:t>A one-stop shop dedicated for STDs:</a:t>
            </a:r>
          </a:p>
          <a:p>
            <a:pPr lvl="2"/>
            <a:r>
              <a:rPr lang="en-US" dirty="0"/>
              <a:t>Initial self-diagnostics based on patient reporting their symptoms and profile.</a:t>
            </a:r>
          </a:p>
          <a:p>
            <a:pPr lvl="2"/>
            <a:r>
              <a:rPr lang="en-US" dirty="0"/>
              <a:t>Appointment scheduling</a:t>
            </a:r>
          </a:p>
          <a:p>
            <a:pPr lvl="0"/>
            <a:r>
              <a:rPr lang="en-US" dirty="0"/>
              <a:t>Research method</a:t>
            </a:r>
          </a:p>
          <a:p>
            <a:pPr lvl="1"/>
            <a:r>
              <a:rPr lang="en-US" dirty="0"/>
              <a:t>Online research of current available web and mobile applications</a:t>
            </a:r>
          </a:p>
          <a:p>
            <a:pPr lvl="1"/>
            <a:r>
              <a:rPr lang="en-US" dirty="0"/>
              <a:t>Research existing surveys and research to identify current issues</a:t>
            </a:r>
          </a:p>
          <a:p>
            <a:pPr marL="457200" lvl="1" indent="0">
              <a:buNone/>
            </a:pPr>
            <a:endParaRPr lang="en-US" dirty="0"/>
          </a:p>
          <a:p>
            <a:pPr marL="457200" lvl="1" indent="0">
              <a:buNone/>
            </a:pPr>
            <a:r>
              <a:rPr lang="en-US" sz="1500" dirty="0">
                <a:solidFill>
                  <a:schemeClr val="accent1"/>
                </a:solidFill>
              </a:rPr>
              <a:t>(From Deliverable 1)</a:t>
            </a:r>
          </a:p>
        </p:txBody>
      </p:sp>
      <p:sp>
        <p:nvSpPr>
          <p:cNvPr id="4" name="Title 3">
            <a:extLst>
              <a:ext uri="{FF2B5EF4-FFF2-40B4-BE49-F238E27FC236}">
                <a16:creationId xmlns="" xmlns:a16="http://schemas.microsoft.com/office/drawing/2014/main" id="{706A601C-F7AC-0C4F-9F21-FDFB1BAE4C2D}"/>
              </a:ext>
            </a:extLst>
          </p:cNvPr>
          <p:cNvSpPr>
            <a:spLocks noGrp="1"/>
          </p:cNvSpPr>
          <p:nvPr>
            <p:ph type="title"/>
          </p:nvPr>
        </p:nvSpPr>
        <p:spPr/>
        <p:txBody>
          <a:bodyPr/>
          <a:lstStyle/>
          <a:p>
            <a:r>
              <a:rPr lang="en-US" dirty="0"/>
              <a:t>Research</a:t>
            </a:r>
          </a:p>
        </p:txBody>
      </p:sp>
      <p:pic>
        <p:nvPicPr>
          <p:cNvPr id="2" name="Recorded Sound">
            <a:hlinkClick r:id="" action="ppaction://media"/>
            <a:extLst>
              <a:ext uri="{FF2B5EF4-FFF2-40B4-BE49-F238E27FC236}">
                <a16:creationId xmlns="" xmlns:a16="http://schemas.microsoft.com/office/drawing/2014/main" id="{1C1E817E-08A7-441B-B505-6C1E5FDC03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01400" y="5337716"/>
            <a:ext cx="609600" cy="609600"/>
          </a:xfrm>
          <a:prstGeom prst="rect">
            <a:avLst/>
          </a:prstGeom>
        </p:spPr>
      </p:pic>
    </p:spTree>
    <p:extLst>
      <p:ext uri="{BB962C8B-B14F-4D97-AF65-F5344CB8AC3E}">
        <p14:creationId xmlns:p14="http://schemas.microsoft.com/office/powerpoint/2010/main" val="303390385"/>
      </p:ext>
    </p:extLst>
  </p:cSld>
  <p:clrMapOvr>
    <a:masterClrMapping/>
  </p:clrMapOvr>
  <mc:AlternateContent xmlns:mc="http://schemas.openxmlformats.org/markup-compatibility/2006" xmlns:p14="http://schemas.microsoft.com/office/powerpoint/2010/main">
    <mc:Choice Requires="p14">
      <p:transition spd="slow" p14:dur="2000" advTm="57644"/>
    </mc:Choice>
    <mc:Fallback xmlns="">
      <p:transition spd="slow" advTm="57644"/>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 xmlns:a16="http://schemas.microsoft.com/office/drawing/2014/main" id="{34202EF4-BE1D-8146-9846-177F3B789037}"/>
              </a:ext>
            </a:extLst>
          </p:cNvPr>
          <p:cNvSpPr>
            <a:spLocks noGrp="1"/>
          </p:cNvSpPr>
          <p:nvPr>
            <p:ph idx="1"/>
          </p:nvPr>
        </p:nvSpPr>
        <p:spPr>
          <a:xfrm>
            <a:off x="381000" y="1215484"/>
            <a:ext cx="11430000" cy="5111935"/>
          </a:xfrm>
        </p:spPr>
        <p:txBody>
          <a:bodyPr>
            <a:normAutofit/>
          </a:bodyPr>
          <a:lstStyle/>
          <a:p>
            <a:r>
              <a:rPr lang="en-US" dirty="0"/>
              <a:t>Goal – to develop a single interface</a:t>
            </a:r>
          </a:p>
          <a:p>
            <a:r>
              <a:rPr lang="en-US" dirty="0"/>
              <a:t>Modules – Info on STD’s, Test for STDs, Book Appointment and CDC Information </a:t>
            </a:r>
          </a:p>
          <a:p>
            <a:r>
              <a:rPr lang="en-US" dirty="0"/>
              <a:t>Uniqueness of the app – user friendly and has booking functionality.</a:t>
            </a:r>
          </a:p>
          <a:p>
            <a:endParaRPr lang="en-US" dirty="0">
              <a:solidFill>
                <a:srgbClr val="FF0000"/>
              </a:solidFill>
            </a:endParaRPr>
          </a:p>
        </p:txBody>
      </p:sp>
      <p:sp>
        <p:nvSpPr>
          <p:cNvPr id="4" name="Title 3">
            <a:extLst>
              <a:ext uri="{FF2B5EF4-FFF2-40B4-BE49-F238E27FC236}">
                <a16:creationId xmlns="" xmlns:a16="http://schemas.microsoft.com/office/drawing/2014/main" id="{706A601C-F7AC-0C4F-9F21-FDFB1BAE4C2D}"/>
              </a:ext>
            </a:extLst>
          </p:cNvPr>
          <p:cNvSpPr>
            <a:spLocks noGrp="1"/>
          </p:cNvSpPr>
          <p:nvPr>
            <p:ph type="title"/>
          </p:nvPr>
        </p:nvSpPr>
        <p:spPr/>
        <p:txBody>
          <a:bodyPr>
            <a:normAutofit fontScale="90000"/>
          </a:bodyPr>
          <a:lstStyle/>
          <a:p>
            <a:r>
              <a:rPr lang="en-US" dirty="0"/>
              <a:t>Overview: Sexually Transmitted Diseases Information App</a:t>
            </a:r>
          </a:p>
        </p:txBody>
      </p:sp>
      <p:pic>
        <p:nvPicPr>
          <p:cNvPr id="2" name="Recorded Sound">
            <a:hlinkClick r:id="" action="ppaction://media"/>
            <a:extLst>
              <a:ext uri="{FF2B5EF4-FFF2-40B4-BE49-F238E27FC236}">
                <a16:creationId xmlns="" xmlns:a16="http://schemas.microsoft.com/office/drawing/2014/main" id="{AF016441-AC9C-4B0E-A67C-95C2EAA5BBA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820400" y="3466651"/>
            <a:ext cx="609600" cy="609600"/>
          </a:xfrm>
          <a:prstGeom prst="rect">
            <a:avLst/>
          </a:prstGeom>
        </p:spPr>
      </p:pic>
      <p:pic>
        <p:nvPicPr>
          <p:cNvPr id="6" name="Recorded Sound">
            <a:hlinkClick r:id="" action="ppaction://media"/>
            <a:extLst>
              <a:ext uri="{FF2B5EF4-FFF2-40B4-BE49-F238E27FC236}">
                <a16:creationId xmlns="" xmlns:a16="http://schemas.microsoft.com/office/drawing/2014/main" id="{BA0E49BD-3FB1-4F0D-A79E-13F08A716C39}"/>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0820400" y="4287435"/>
            <a:ext cx="609600" cy="609600"/>
          </a:xfrm>
          <a:prstGeom prst="rect">
            <a:avLst/>
          </a:prstGeom>
        </p:spPr>
      </p:pic>
    </p:spTree>
    <p:extLst>
      <p:ext uri="{BB962C8B-B14F-4D97-AF65-F5344CB8AC3E}">
        <p14:creationId xmlns:p14="http://schemas.microsoft.com/office/powerpoint/2010/main" val="177920077"/>
      </p:ext>
    </p:extLst>
  </p:cSld>
  <p:clrMapOvr>
    <a:masterClrMapping/>
  </p:clrMapOvr>
  <mc:AlternateContent xmlns:mc="http://schemas.openxmlformats.org/markup-compatibility/2006" xmlns:p14="http://schemas.microsoft.com/office/powerpoint/2010/main">
    <mc:Choice Requires="p14">
      <p:transition spd="slow" p14:dur="2000" advTm="45371"/>
    </mc:Choice>
    <mc:Fallback xmlns="">
      <p:transition spd="slow" advTm="45371"/>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149"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666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audio>
              <p:cMediaNode vol="80000">
                <p:cTn id="12"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24300F4-5A82-418F-90DB-212D05F060B4}"/>
              </a:ext>
            </a:extLst>
          </p:cNvPr>
          <p:cNvSpPr>
            <a:spLocks noGrp="1"/>
          </p:cNvSpPr>
          <p:nvPr>
            <p:ph type="title"/>
          </p:nvPr>
        </p:nvSpPr>
        <p:spPr/>
        <p:txBody>
          <a:bodyPr/>
          <a:lstStyle/>
          <a:p>
            <a:r>
              <a:rPr lang="en-US" dirty="0"/>
              <a:t>Section 1 – Info On STDs (continued)</a:t>
            </a:r>
          </a:p>
        </p:txBody>
      </p:sp>
      <p:sp>
        <p:nvSpPr>
          <p:cNvPr id="4" name="TextBox 3">
            <a:extLst>
              <a:ext uri="{FF2B5EF4-FFF2-40B4-BE49-F238E27FC236}">
                <a16:creationId xmlns="" xmlns:a16="http://schemas.microsoft.com/office/drawing/2014/main" id="{C8DE49B7-AD2F-48C5-8371-7358640DB568}"/>
              </a:ext>
            </a:extLst>
          </p:cNvPr>
          <p:cNvSpPr txBox="1"/>
          <p:nvPr/>
        </p:nvSpPr>
        <p:spPr>
          <a:xfrm>
            <a:off x="8472488" y="5971873"/>
            <a:ext cx="2026517" cy="261610"/>
          </a:xfrm>
          <a:prstGeom prst="rect">
            <a:avLst/>
          </a:prstGeom>
          <a:noFill/>
        </p:spPr>
        <p:txBody>
          <a:bodyPr wrap="square" rtlCol="0">
            <a:spAutoFit/>
          </a:bodyPr>
          <a:lstStyle/>
          <a:p>
            <a:r>
              <a:rPr lang="en-US" sz="1100" dirty="0">
                <a:hlinkClick r:id="rId5"/>
              </a:rPr>
              <a:t>https://www.sciencedaily.com</a:t>
            </a:r>
            <a:endParaRPr lang="en-US" sz="1100" dirty="0"/>
          </a:p>
        </p:txBody>
      </p:sp>
      <p:pic>
        <p:nvPicPr>
          <p:cNvPr id="11" name="Content Placeholder 10">
            <a:extLst>
              <a:ext uri="{FF2B5EF4-FFF2-40B4-BE49-F238E27FC236}">
                <a16:creationId xmlns="" xmlns:a16="http://schemas.microsoft.com/office/drawing/2014/main" id="{4AB64A78-DA36-401D-9729-159DA0896DDE}"/>
              </a:ext>
            </a:extLst>
          </p:cNvPr>
          <p:cNvPicPr>
            <a:picLocks noGrp="1" noChangeAspect="1"/>
          </p:cNvPicPr>
          <p:nvPr>
            <p:ph idx="1"/>
          </p:nvPr>
        </p:nvPicPr>
        <p:blipFill>
          <a:blip r:embed="rId6"/>
          <a:stretch>
            <a:fillRect/>
          </a:stretch>
        </p:blipFill>
        <p:spPr>
          <a:xfrm>
            <a:off x="1320871" y="1216025"/>
            <a:ext cx="9550258" cy="4595813"/>
          </a:xfrm>
        </p:spPr>
      </p:pic>
      <p:pic>
        <p:nvPicPr>
          <p:cNvPr id="12" name="Recorded Sound">
            <a:hlinkClick r:id="" action="ppaction://media"/>
            <a:extLst>
              <a:ext uri="{FF2B5EF4-FFF2-40B4-BE49-F238E27FC236}">
                <a16:creationId xmlns="" xmlns:a16="http://schemas.microsoft.com/office/drawing/2014/main" id="{31804089-215A-40B6-9444-C6B854087CF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10925" y="5202238"/>
            <a:ext cx="609600" cy="609600"/>
          </a:xfrm>
          <a:prstGeom prst="rect">
            <a:avLst/>
          </a:prstGeom>
        </p:spPr>
      </p:pic>
    </p:spTree>
    <p:extLst>
      <p:ext uri="{BB962C8B-B14F-4D97-AF65-F5344CB8AC3E}">
        <p14:creationId xmlns:p14="http://schemas.microsoft.com/office/powerpoint/2010/main" val="1125747953"/>
      </p:ext>
    </p:extLst>
  </p:cSld>
  <p:clrMapOvr>
    <a:masterClrMapping/>
  </p:clrMapOvr>
  <mc:AlternateContent xmlns:mc="http://schemas.openxmlformats.org/markup-compatibility/2006" xmlns:p14="http://schemas.microsoft.com/office/powerpoint/2010/main">
    <mc:Choice Requires="p14">
      <p:transition spd="slow" p14:dur="2000" advTm="48140"/>
    </mc:Choice>
    <mc:Fallback xmlns="">
      <p:transition spd="slow" advTm="48140"/>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870"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1718A7D-CAB9-490E-97DF-A0D53CF274A5}"/>
              </a:ext>
            </a:extLst>
          </p:cNvPr>
          <p:cNvSpPr>
            <a:spLocks noGrp="1"/>
          </p:cNvSpPr>
          <p:nvPr>
            <p:ph type="title"/>
          </p:nvPr>
        </p:nvSpPr>
        <p:spPr/>
        <p:txBody>
          <a:bodyPr/>
          <a:lstStyle/>
          <a:p>
            <a:r>
              <a:rPr lang="en-US" dirty="0"/>
              <a:t>Section 2 – CDC Information</a:t>
            </a:r>
          </a:p>
        </p:txBody>
      </p:sp>
      <p:pic>
        <p:nvPicPr>
          <p:cNvPr id="12" name="Content Placeholder 11">
            <a:extLst>
              <a:ext uri="{FF2B5EF4-FFF2-40B4-BE49-F238E27FC236}">
                <a16:creationId xmlns="" xmlns:a16="http://schemas.microsoft.com/office/drawing/2014/main" id="{6881F550-4CBD-4702-AADA-50DA66FC0282}"/>
              </a:ext>
            </a:extLst>
          </p:cNvPr>
          <p:cNvPicPr>
            <a:picLocks noGrp="1" noChangeAspect="1"/>
          </p:cNvPicPr>
          <p:nvPr>
            <p:ph sz="half" idx="1"/>
          </p:nvPr>
        </p:nvPicPr>
        <p:blipFill>
          <a:blip r:embed="rId5"/>
          <a:stretch>
            <a:fillRect/>
          </a:stretch>
        </p:blipFill>
        <p:spPr>
          <a:xfrm>
            <a:off x="2051051" y="1215483"/>
            <a:ext cx="6464299" cy="4028030"/>
          </a:xfrm>
        </p:spPr>
      </p:pic>
      <p:pic>
        <p:nvPicPr>
          <p:cNvPr id="13" name="Recorded Sound">
            <a:hlinkClick r:id="" action="ppaction://media"/>
            <a:extLst>
              <a:ext uri="{FF2B5EF4-FFF2-40B4-BE49-F238E27FC236}">
                <a16:creationId xmlns="" xmlns:a16="http://schemas.microsoft.com/office/drawing/2014/main" id="{5BA63347-F63A-42AE-A6D9-08E7C612978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91863" y="5110162"/>
            <a:ext cx="609600" cy="609600"/>
          </a:xfrm>
          <a:prstGeom prst="rect">
            <a:avLst/>
          </a:prstGeom>
        </p:spPr>
      </p:pic>
    </p:spTree>
    <p:extLst>
      <p:ext uri="{BB962C8B-B14F-4D97-AF65-F5344CB8AC3E}">
        <p14:creationId xmlns:p14="http://schemas.microsoft.com/office/powerpoint/2010/main" val="1013964050"/>
      </p:ext>
    </p:extLst>
  </p:cSld>
  <p:clrMapOvr>
    <a:masterClrMapping/>
  </p:clrMapOvr>
  <mc:AlternateContent xmlns:mc="http://schemas.openxmlformats.org/markup-compatibility/2006" xmlns:p14="http://schemas.microsoft.com/office/powerpoint/2010/main">
    <mc:Choice Requires="p14">
      <p:transition spd="slow" p14:dur="2000" advTm="5126"/>
    </mc:Choice>
    <mc:Fallback xmlns="">
      <p:transition spd="slow" advTm="5126"/>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88"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 xmlns:a16="http://schemas.microsoft.com/office/drawing/2014/main" id="{5FBBC767-964A-4DD8-92EB-E0C396F317C6}"/>
              </a:ext>
            </a:extLst>
          </p:cNvPr>
          <p:cNvSpPr>
            <a:spLocks noGrp="1"/>
          </p:cNvSpPr>
          <p:nvPr>
            <p:ph idx="1"/>
          </p:nvPr>
        </p:nvSpPr>
        <p:spPr/>
        <p:txBody>
          <a:bodyPr/>
          <a:lstStyle/>
          <a:p>
            <a:r>
              <a:rPr lang="en-US" dirty="0"/>
              <a:t>Based on various parameters</a:t>
            </a:r>
          </a:p>
          <a:p>
            <a:pPr lvl="1"/>
            <a:r>
              <a:rPr lang="en-US" dirty="0"/>
              <a:t>Year of birth</a:t>
            </a:r>
          </a:p>
          <a:p>
            <a:pPr lvl="1"/>
            <a:r>
              <a:rPr lang="en-US" dirty="0"/>
              <a:t>Gender</a:t>
            </a:r>
          </a:p>
          <a:p>
            <a:pPr lvl="1"/>
            <a:r>
              <a:rPr lang="en-US" dirty="0"/>
              <a:t>If expecting?</a:t>
            </a:r>
          </a:p>
          <a:p>
            <a:pPr lvl="1"/>
            <a:r>
              <a:rPr lang="en-US" dirty="0"/>
              <a:t>Ever had sex with men?</a:t>
            </a:r>
          </a:p>
          <a:p>
            <a:pPr lvl="1"/>
            <a:r>
              <a:rPr lang="en-US" dirty="0"/>
              <a:t>Currently having sex with men?</a:t>
            </a:r>
          </a:p>
          <a:p>
            <a:r>
              <a:rPr lang="en-US" dirty="0"/>
              <a:t>Provides various testing recommendations</a:t>
            </a:r>
          </a:p>
          <a:p>
            <a:r>
              <a:rPr lang="en-US" dirty="0"/>
              <a:t>This questionnaire is designed in accordance to the 2015 STD Treatment Guidelines.</a:t>
            </a:r>
          </a:p>
        </p:txBody>
      </p:sp>
      <p:sp>
        <p:nvSpPr>
          <p:cNvPr id="3" name="Title 2">
            <a:extLst>
              <a:ext uri="{FF2B5EF4-FFF2-40B4-BE49-F238E27FC236}">
                <a16:creationId xmlns="" xmlns:a16="http://schemas.microsoft.com/office/drawing/2014/main" id="{A5897E23-362B-44C6-95FC-A37BE3C2EC51}"/>
              </a:ext>
            </a:extLst>
          </p:cNvPr>
          <p:cNvSpPr>
            <a:spLocks noGrp="1"/>
          </p:cNvSpPr>
          <p:nvPr>
            <p:ph type="title"/>
          </p:nvPr>
        </p:nvSpPr>
        <p:spPr/>
        <p:txBody>
          <a:bodyPr/>
          <a:lstStyle/>
          <a:p>
            <a:r>
              <a:rPr lang="en-US" dirty="0"/>
              <a:t>Section 3 – STD testing</a:t>
            </a:r>
          </a:p>
        </p:txBody>
      </p:sp>
      <p:pic>
        <p:nvPicPr>
          <p:cNvPr id="6" name="Audio 5">
            <a:hlinkClick r:id="" action="ppaction://media"/>
            <a:extLst>
              <a:ext uri="{FF2B5EF4-FFF2-40B4-BE49-F238E27FC236}">
                <a16:creationId xmlns="" xmlns:a16="http://schemas.microsoft.com/office/drawing/2014/main" id="{5523CC69-74F5-43DD-AF27-59E4364D5C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1181782334"/>
      </p:ext>
    </p:extLst>
  </p:cSld>
  <p:clrMapOvr>
    <a:masterClrMapping/>
  </p:clrMapOvr>
  <mc:AlternateContent xmlns:mc="http://schemas.openxmlformats.org/markup-compatibility/2006" xmlns:p14="http://schemas.microsoft.com/office/powerpoint/2010/main">
    <mc:Choice Requires="p14">
      <p:transition spd="slow" p14:dur="2000" advTm="34226"/>
    </mc:Choice>
    <mc:Fallback xmlns="">
      <p:transition spd="slow" advTm="34226"/>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A6FE093-F595-4E34-9269-A64FF8E8C171}"/>
              </a:ext>
            </a:extLst>
          </p:cNvPr>
          <p:cNvSpPr>
            <a:spLocks noGrp="1"/>
          </p:cNvSpPr>
          <p:nvPr>
            <p:ph type="title"/>
          </p:nvPr>
        </p:nvSpPr>
        <p:spPr/>
        <p:txBody>
          <a:bodyPr/>
          <a:lstStyle/>
          <a:p>
            <a:r>
              <a:rPr lang="en-US" dirty="0"/>
              <a:t>Section 4 – Booking</a:t>
            </a:r>
          </a:p>
        </p:txBody>
      </p:sp>
      <p:sp>
        <p:nvSpPr>
          <p:cNvPr id="3" name="Content Placeholder 2">
            <a:extLst>
              <a:ext uri="{FF2B5EF4-FFF2-40B4-BE49-F238E27FC236}">
                <a16:creationId xmlns="" xmlns:a16="http://schemas.microsoft.com/office/drawing/2014/main" id="{048A88E5-B578-457C-B1A0-90F6D1B3CE3F}"/>
              </a:ext>
            </a:extLst>
          </p:cNvPr>
          <p:cNvSpPr>
            <a:spLocks noGrp="1"/>
          </p:cNvSpPr>
          <p:nvPr>
            <p:ph sz="half" idx="1"/>
          </p:nvPr>
        </p:nvSpPr>
        <p:spPr>
          <a:xfrm>
            <a:off x="379048" y="1215483"/>
            <a:ext cx="11431952" cy="4961480"/>
          </a:xfrm>
        </p:spPr>
        <p:txBody>
          <a:bodyPr/>
          <a:lstStyle/>
          <a:p>
            <a:r>
              <a:rPr lang="en-US" dirty="0"/>
              <a:t>Target audience prefers email over telephone.</a:t>
            </a:r>
          </a:p>
          <a:p>
            <a:r>
              <a:rPr lang="en-US" dirty="0"/>
              <a:t>Email scheduling give flexibility of scheduling at any time, ease of use.</a:t>
            </a:r>
          </a:p>
          <a:p>
            <a:r>
              <a:rPr lang="en-US" dirty="0"/>
              <a:t>Instead of maintaining and keeping a local database for providers, application is integrated with FHIR.</a:t>
            </a:r>
          </a:p>
          <a:p>
            <a:r>
              <a:rPr lang="en-US" dirty="0"/>
              <a:t>FHIR integration keeps application up to date with any changes in contact information, providers(new/closed)</a:t>
            </a:r>
          </a:p>
          <a:p>
            <a:endParaRPr lang="en-US" dirty="0"/>
          </a:p>
        </p:txBody>
      </p:sp>
      <p:pic>
        <p:nvPicPr>
          <p:cNvPr id="8" name="Audio 7">
            <a:hlinkClick r:id="" action="ppaction://media"/>
            <a:extLst>
              <a:ext uri="{FF2B5EF4-FFF2-40B4-BE49-F238E27FC236}">
                <a16:creationId xmlns="" xmlns:a16="http://schemas.microsoft.com/office/drawing/2014/main" id="{A3A879BC-F8E9-48DF-9722-9308CD2061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166677510"/>
      </p:ext>
    </p:extLst>
  </p:cSld>
  <p:clrMapOvr>
    <a:masterClrMapping/>
  </p:clrMapOvr>
  <mc:AlternateContent xmlns:mc="http://schemas.openxmlformats.org/markup-compatibility/2006" xmlns:p14="http://schemas.microsoft.com/office/powerpoint/2010/main">
    <mc:Choice Requires="p14">
      <p:transition spd="slow" p14:dur="2000" advTm="51460"/>
    </mc:Choice>
    <mc:Fallback xmlns="">
      <p:transition spd="slow" advTm="51460"/>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777</TotalTime>
  <Words>1108</Words>
  <Application>Microsoft Macintosh PowerPoint</Application>
  <PresentationFormat>自定义</PresentationFormat>
  <Paragraphs>131</Paragraphs>
  <Slides>15</Slides>
  <Notes>15</Notes>
  <HiddenSlides>0</HiddenSlides>
  <MMClips>16</MMClips>
  <ScaleCrop>false</ScaleCrop>
  <HeadingPairs>
    <vt:vector size="4" baseType="variant">
      <vt:variant>
        <vt:lpstr>主题</vt:lpstr>
      </vt:variant>
      <vt:variant>
        <vt:i4>3</vt:i4>
      </vt:variant>
      <vt:variant>
        <vt:lpstr>幻灯片标题</vt:lpstr>
      </vt:variant>
      <vt:variant>
        <vt:i4>15</vt:i4>
      </vt:variant>
    </vt:vector>
  </HeadingPairs>
  <TitlesOfParts>
    <vt:vector size="18" baseType="lpstr">
      <vt:lpstr>Custom Design</vt:lpstr>
      <vt:lpstr>1_Custom Design</vt:lpstr>
      <vt:lpstr>2_Custom Design</vt:lpstr>
      <vt:lpstr>Deliverable 4 Final Project Presentation  SEXUALLY TRANSMITTED DISEASES INFORMATION APP</vt:lpstr>
      <vt:lpstr>Video Link to Presentation</vt:lpstr>
      <vt:lpstr>Agenda</vt:lpstr>
      <vt:lpstr>Research</vt:lpstr>
      <vt:lpstr>Overview: Sexually Transmitted Diseases Information App</vt:lpstr>
      <vt:lpstr>Section 1 – Info On STDs (continued)</vt:lpstr>
      <vt:lpstr>Section 2 – CDC Information</vt:lpstr>
      <vt:lpstr>Section 3 – STD testing</vt:lpstr>
      <vt:lpstr>Section 4 – Booking</vt:lpstr>
      <vt:lpstr>FHIR Integration</vt:lpstr>
      <vt:lpstr>FHIR Integration</vt:lpstr>
      <vt:lpstr>Video Link to Demo</vt:lpstr>
      <vt:lpstr>Gantt Chart</vt:lpstr>
      <vt:lpstr>Future work</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Deliverable 1 Team Topic Presentation  SEXUALLY TRANSMITTED DISEASES INFORMATION APP</dc:title>
  <dc:creator>Prashanth Subrahmanyam</dc:creator>
  <cp:lastModifiedBy>Chen</cp:lastModifiedBy>
  <cp:revision>74</cp:revision>
  <dcterms:created xsi:type="dcterms:W3CDTF">2019-02-17T18:06:52Z</dcterms:created>
  <dcterms:modified xsi:type="dcterms:W3CDTF">2019-04-22T03:15:07Z</dcterms:modified>
</cp:coreProperties>
</file>